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525000" cy="6858000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E181"/>
    <a:srgbClr val="85BD41"/>
    <a:srgbClr val="CC6600"/>
    <a:srgbClr val="CC9900"/>
    <a:srgbClr val="666699"/>
    <a:srgbClr val="C1FFF3"/>
    <a:srgbClr val="DDDDDD"/>
    <a:srgbClr val="8EAEDB"/>
    <a:srgbClr val="43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3" autoAdjust="0"/>
    <p:restoredTop sz="98703" autoAdjust="0"/>
  </p:normalViewPr>
  <p:slideViewPr>
    <p:cSldViewPr>
      <p:cViewPr>
        <p:scale>
          <a:sx n="125" d="100"/>
          <a:sy n="125" d="100"/>
        </p:scale>
        <p:origin x="3654" y="858"/>
      </p:cViewPr>
      <p:guideLst>
        <p:guide orient="horz" pos="2160"/>
        <p:guide pos="30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37" tIns="47369" rIns="94737" bIns="4736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3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37" tIns="47369" rIns="94737" bIns="4736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09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37" tIns="47369" rIns="94737" bIns="4736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3" y="9722309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37" tIns="47369" rIns="94737" bIns="4736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4FC91A-64DB-42C5-A6BC-9B7DD07CB5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428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0510" y="0"/>
            <a:ext cx="3077137" cy="512304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r">
              <a:defRPr sz="1200"/>
            </a:lvl1pPr>
          </a:lstStyle>
          <a:p>
            <a:pPr>
              <a:defRPr/>
            </a:pPr>
            <a:fld id="{2F7D18AA-3F22-45C2-A328-D6F9B83074D5}" type="datetimeFigureOut">
              <a:rPr lang="de-CH"/>
              <a:pPr>
                <a:defRPr/>
              </a:pPr>
              <a:t>25.04.2025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85825" y="768350"/>
            <a:ext cx="53276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7" tIns="47369" rIns="94737" bIns="47369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03" y="4861159"/>
            <a:ext cx="5680103" cy="4605821"/>
          </a:xfrm>
          <a:prstGeom prst="rect">
            <a:avLst/>
          </a:prstGeom>
        </p:spPr>
        <p:txBody>
          <a:bodyPr vert="horz" lIns="94737" tIns="47369" rIns="94737" bIns="47369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0677"/>
            <a:ext cx="3077137" cy="51230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0510" y="9720677"/>
            <a:ext cx="3077137" cy="51230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r">
              <a:defRPr sz="1200"/>
            </a:lvl1pPr>
          </a:lstStyle>
          <a:p>
            <a:pPr>
              <a:defRPr/>
            </a:pPr>
            <a:fld id="{CF06D2F9-D544-4F77-94D3-301852E5BE6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3124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75" y="2130425"/>
            <a:ext cx="809625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28750" y="3886200"/>
            <a:ext cx="66675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839F9-533F-48F9-9925-23247275A4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819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73496-D6F6-48D4-B5EB-DE459C2B2F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00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6563" y="609600"/>
            <a:ext cx="2024062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75" y="609600"/>
            <a:ext cx="5919788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77BFB-7C2C-4B5D-9562-8911F6D4A1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08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BE73B-CE40-47A4-8DE3-51B7048656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11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2475" y="4406900"/>
            <a:ext cx="80962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2475" y="2906713"/>
            <a:ext cx="80962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1CFCB-D14D-49CA-B449-710506A43E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18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4375" y="1981200"/>
            <a:ext cx="39719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38700" y="1981200"/>
            <a:ext cx="39719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A441-8962-4E47-B79E-F0E94783AF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65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6250" y="274638"/>
            <a:ext cx="85725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6250" y="1535113"/>
            <a:ext cx="42084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250" y="2174875"/>
            <a:ext cx="42084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838700" y="1535113"/>
            <a:ext cx="42100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38700" y="2174875"/>
            <a:ext cx="42100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0B0D1-3DF3-492F-ADCA-1DB069C540F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02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1063F-147A-4D30-B3EB-7FF2414727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66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z="950"/>
            </a:lvl1pPr>
          </a:lstStyle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Stand: April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2">
            <a:lum bright="6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04" y="274638"/>
            <a:ext cx="27559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75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6250" y="273050"/>
            <a:ext cx="31337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24275" y="273050"/>
            <a:ext cx="53244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6250" y="1435100"/>
            <a:ext cx="31337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sz="950" dirty="0">
                <a:latin typeface="Arial" panose="020B0604020202020204" pitchFamily="34" charset="0"/>
                <a:cs typeface="Arial" panose="020B0604020202020204" pitchFamily="34" charset="0"/>
              </a:rPr>
              <a:t>Stand: April 2018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2C6DB-84E7-438A-A6A5-BE3FF6240B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4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6900" y="4800600"/>
            <a:ext cx="5715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66900" y="612775"/>
            <a:ext cx="5715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66900" y="5367338"/>
            <a:ext cx="5715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6B661-9E97-441D-A9FA-8846981A72E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00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4375" y="609600"/>
            <a:ext cx="80962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75" y="1981200"/>
            <a:ext cx="80962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Mastertextformat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4375" y="6248400"/>
            <a:ext cx="1984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sz="950" dirty="0">
                <a:latin typeface="Arial" panose="020B0604020202020204" pitchFamily="34" charset="0"/>
                <a:cs typeface="Arial" panose="020B0604020202020204" pitchFamily="34" charset="0"/>
              </a:rPr>
              <a:t>Stand: April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4375" y="6248400"/>
            <a:ext cx="301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6250" y="6248400"/>
            <a:ext cx="1984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C774825-DF86-4DC8-96AC-8AA7AB56D4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6"/>
          <p:cNvSpPr>
            <a:spLocks noChangeArrowheads="1"/>
          </p:cNvSpPr>
          <p:nvPr/>
        </p:nvSpPr>
        <p:spPr bwMode="auto">
          <a:xfrm>
            <a:off x="3790392" y="685800"/>
            <a:ext cx="2045259" cy="381000"/>
          </a:xfrm>
          <a:prstGeom prst="rect">
            <a:avLst/>
          </a:prstGeom>
          <a:solidFill>
            <a:srgbClr val="FFE1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CH" altLang="de-DE" sz="1200" b="1" dirty="0">
                <a:latin typeface="Arial" charset="0"/>
              </a:rPr>
              <a:t>TIEFBAUAMT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052" name="Line 21"/>
          <p:cNvSpPr>
            <a:spLocks noChangeShapeType="1"/>
          </p:cNvSpPr>
          <p:nvPr/>
        </p:nvSpPr>
        <p:spPr bwMode="auto">
          <a:xfrm>
            <a:off x="4754563" y="1447800"/>
            <a:ext cx="0" cy="9657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6" name="Line 122"/>
          <p:cNvSpPr>
            <a:spLocks noChangeShapeType="1"/>
          </p:cNvSpPr>
          <p:nvPr/>
        </p:nvSpPr>
        <p:spPr bwMode="auto">
          <a:xfrm>
            <a:off x="3986699" y="2413501"/>
            <a:ext cx="0" cy="1023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7" name="Line 125"/>
          <p:cNvSpPr>
            <a:spLocks noChangeShapeType="1"/>
          </p:cNvSpPr>
          <p:nvPr/>
        </p:nvSpPr>
        <p:spPr bwMode="auto">
          <a:xfrm>
            <a:off x="7856589" y="2422182"/>
            <a:ext cx="0" cy="168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58" name="Line 202"/>
          <p:cNvSpPr>
            <a:spLocks noChangeShapeType="1"/>
          </p:cNvSpPr>
          <p:nvPr/>
        </p:nvSpPr>
        <p:spPr bwMode="auto">
          <a:xfrm>
            <a:off x="5835651" y="1705210"/>
            <a:ext cx="0" cy="4604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060" name="Rectangle 35"/>
          <p:cNvSpPr>
            <a:spLocks noChangeArrowheads="1"/>
          </p:cNvSpPr>
          <p:nvPr/>
        </p:nvSpPr>
        <p:spPr bwMode="auto">
          <a:xfrm>
            <a:off x="6079486" y="2032316"/>
            <a:ext cx="915262" cy="266700"/>
          </a:xfrm>
          <a:prstGeom prst="rect">
            <a:avLst/>
          </a:prstGeom>
          <a:solidFill>
            <a:srgbClr val="A6A6A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CH" altLang="de-DE" sz="950" b="1" dirty="0">
                <a:latin typeface="Arial" charset="0"/>
              </a:rPr>
              <a:t>Controlling</a:t>
            </a:r>
          </a:p>
          <a:p>
            <a:pPr algn="ctr"/>
            <a:r>
              <a:rPr lang="de-CH" altLang="de-DE" sz="700" dirty="0">
                <a:latin typeface="Arial" charset="0"/>
              </a:rPr>
              <a:t>Elisabeth Hutterli</a:t>
            </a:r>
            <a:endParaRPr lang="de-DE" altLang="de-DE" sz="700" dirty="0">
              <a:latin typeface="Arial" charset="0"/>
            </a:endParaRP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5120940" y="2515845"/>
            <a:ext cx="1584176" cy="616744"/>
          </a:xfrm>
          <a:prstGeom prst="rect">
            <a:avLst/>
          </a:prstGeom>
          <a:solidFill>
            <a:srgbClr val="8EAED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CH" sz="950" b="1" dirty="0">
                <a:latin typeface="Arial" charset="0"/>
              </a:rPr>
              <a:t>Abteilung </a:t>
            </a:r>
          </a:p>
          <a:p>
            <a:pPr algn="ctr">
              <a:defRPr/>
            </a:pPr>
            <a:r>
              <a:rPr lang="de-CH" sz="950" b="1" dirty="0">
                <a:latin typeface="Arial" charset="0"/>
              </a:rPr>
              <a:t>Wasserbau </a:t>
            </a:r>
          </a:p>
          <a:p>
            <a:pPr algn="ctr">
              <a:defRPr/>
            </a:pPr>
            <a:r>
              <a:rPr lang="de-CH" sz="950" dirty="0">
                <a:latin typeface="Arial" charset="0"/>
              </a:rPr>
              <a:t>Michael Sonderegger</a:t>
            </a:r>
          </a:p>
          <a:p>
            <a:pPr algn="ctr">
              <a:defRPr/>
            </a:pPr>
            <a:r>
              <a:rPr lang="de-CH" sz="950" dirty="0">
                <a:latin typeface="Arial" charset="0"/>
              </a:rPr>
              <a:t>Abteilungsleiter</a:t>
            </a:r>
            <a:endParaRPr lang="de-DE" sz="950" dirty="0">
              <a:latin typeface="Arial" charset="0"/>
            </a:endParaRPr>
          </a:p>
        </p:txBody>
      </p:sp>
      <p:sp>
        <p:nvSpPr>
          <p:cNvPr id="156" name="Rectangle 17"/>
          <p:cNvSpPr>
            <a:spLocks noChangeArrowheads="1"/>
          </p:cNvSpPr>
          <p:nvPr/>
        </p:nvSpPr>
        <p:spPr bwMode="auto">
          <a:xfrm>
            <a:off x="3194810" y="2506319"/>
            <a:ext cx="1583779" cy="626269"/>
          </a:xfrm>
          <a:prstGeom prst="rect">
            <a:avLst/>
          </a:prstGeom>
          <a:solidFill>
            <a:srgbClr val="85BD4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CH" sz="950" b="1" dirty="0">
                <a:latin typeface="Arial" charset="0"/>
              </a:rPr>
              <a:t>Abteilung </a:t>
            </a:r>
          </a:p>
          <a:p>
            <a:pPr algn="ctr">
              <a:defRPr/>
            </a:pPr>
            <a:r>
              <a:rPr lang="de-CH" sz="950" b="1" dirty="0">
                <a:latin typeface="Arial" charset="0"/>
              </a:rPr>
              <a:t>Strassenunterhalt</a:t>
            </a:r>
          </a:p>
          <a:p>
            <a:pPr algn="ctr">
              <a:defRPr/>
            </a:pPr>
            <a:r>
              <a:rPr lang="de-CH" sz="950" dirty="0">
                <a:latin typeface="Arial" charset="0"/>
              </a:rPr>
              <a:t>Bruno Fronebner</a:t>
            </a:r>
            <a:endParaRPr lang="de-DE" sz="950" dirty="0">
              <a:latin typeface="Arial" charset="0"/>
            </a:endParaRPr>
          </a:p>
          <a:p>
            <a:pPr algn="ctr">
              <a:defRPr/>
            </a:pPr>
            <a:r>
              <a:rPr lang="de-CH" sz="950" dirty="0">
                <a:latin typeface="Arial" charset="0"/>
              </a:rPr>
              <a:t>Abteilungsleiter </a:t>
            </a:r>
          </a:p>
        </p:txBody>
      </p:sp>
      <p:sp>
        <p:nvSpPr>
          <p:cNvPr id="2194" name="Line 53"/>
          <p:cNvSpPr>
            <a:spLocks noChangeShapeType="1"/>
          </p:cNvSpPr>
          <p:nvPr/>
        </p:nvSpPr>
        <p:spPr bwMode="auto">
          <a:xfrm>
            <a:off x="3554558" y="3137352"/>
            <a:ext cx="3" cy="1252912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2209" name="Rectangle 52"/>
          <p:cNvSpPr>
            <a:spLocks noChangeArrowheads="1"/>
          </p:cNvSpPr>
          <p:nvPr/>
        </p:nvSpPr>
        <p:spPr bwMode="auto">
          <a:xfrm>
            <a:off x="3730118" y="3236728"/>
            <a:ext cx="1048737" cy="385491"/>
          </a:xfrm>
          <a:prstGeom prst="rect">
            <a:avLst/>
          </a:prstGeom>
          <a:solidFill>
            <a:srgbClr val="85BD4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Strassenkreis</a:t>
            </a:r>
            <a:r>
              <a:rPr lang="de-DE" sz="700" b="1" dirty="0">
                <a:latin typeface="Arial" charset="0"/>
              </a:rPr>
              <a:t> Herisau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Daniel Berner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Lorenz </a:t>
            </a:r>
            <a:r>
              <a:rPr lang="de-DE" sz="700" dirty="0" err="1">
                <a:latin typeface="Arial" charset="0"/>
              </a:rPr>
              <a:t>Inauen</a:t>
            </a: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2206" name="Line 65"/>
          <p:cNvSpPr>
            <a:spLocks noChangeShapeType="1"/>
          </p:cNvSpPr>
          <p:nvPr/>
        </p:nvSpPr>
        <p:spPr bwMode="auto">
          <a:xfrm flipV="1">
            <a:off x="3557632" y="3428871"/>
            <a:ext cx="175553" cy="601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2201" name="Rectangle 52"/>
          <p:cNvSpPr>
            <a:spLocks noChangeArrowheads="1"/>
          </p:cNvSpPr>
          <p:nvPr/>
        </p:nvSpPr>
        <p:spPr bwMode="auto">
          <a:xfrm>
            <a:off x="3728799" y="4201181"/>
            <a:ext cx="1045670" cy="378164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Unterhalt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Kunstbauten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Fabio </a:t>
            </a:r>
            <a:r>
              <a:rPr lang="de-DE" sz="700" dirty="0" err="1">
                <a:latin typeface="Arial" charset="0"/>
              </a:rPr>
              <a:t>Länzlinger</a:t>
            </a: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2075" name="Line 121"/>
          <p:cNvSpPr>
            <a:spLocks noChangeShapeType="1"/>
          </p:cNvSpPr>
          <p:nvPr/>
        </p:nvSpPr>
        <p:spPr bwMode="auto">
          <a:xfrm>
            <a:off x="5904996" y="2413502"/>
            <a:ext cx="0" cy="10234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57" name="Rectangle 17"/>
          <p:cNvSpPr>
            <a:spLocks noChangeArrowheads="1"/>
          </p:cNvSpPr>
          <p:nvPr/>
        </p:nvSpPr>
        <p:spPr bwMode="auto">
          <a:xfrm>
            <a:off x="7072986" y="2506319"/>
            <a:ext cx="1583270" cy="631032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de-CH" sz="950" b="1" dirty="0">
                <a:latin typeface="Arial" charset="0"/>
              </a:rPr>
              <a:t>Abteilung </a:t>
            </a:r>
          </a:p>
          <a:p>
            <a:pPr algn="ctr">
              <a:defRPr/>
            </a:pPr>
            <a:r>
              <a:rPr lang="de-CH" sz="950" b="1" dirty="0">
                <a:latin typeface="Arial" charset="0"/>
              </a:rPr>
              <a:t>Mobilität &amp; Support</a:t>
            </a:r>
          </a:p>
          <a:p>
            <a:pPr algn="ctr">
              <a:defRPr/>
            </a:pPr>
            <a:r>
              <a:rPr lang="de-CH" sz="950" dirty="0">
                <a:latin typeface="Arial" charset="0"/>
              </a:rPr>
              <a:t>Isabelle Coray – Kamber</a:t>
            </a:r>
          </a:p>
          <a:p>
            <a:pPr algn="ctr">
              <a:defRPr/>
            </a:pPr>
            <a:r>
              <a:rPr lang="de-CH" sz="950" dirty="0">
                <a:latin typeface="Arial" charset="0"/>
              </a:rPr>
              <a:t>Abteilungsleiterin</a:t>
            </a:r>
            <a:endParaRPr lang="de-DE" sz="950" dirty="0">
              <a:latin typeface="Arial" charset="0"/>
            </a:endParaRPr>
          </a:p>
        </p:txBody>
      </p:sp>
      <p:sp>
        <p:nvSpPr>
          <p:cNvPr id="2148" name="Line 53"/>
          <p:cNvSpPr>
            <a:spLocks noChangeShapeType="1"/>
          </p:cNvSpPr>
          <p:nvPr/>
        </p:nvSpPr>
        <p:spPr bwMode="auto">
          <a:xfrm flipH="1">
            <a:off x="7390637" y="3132587"/>
            <a:ext cx="16120" cy="3408175"/>
          </a:xfrm>
          <a:prstGeom prst="line">
            <a:avLst/>
          </a:prstGeom>
          <a:solidFill>
            <a:srgbClr val="ED5C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2163" name="Rectangle 52"/>
          <p:cNvSpPr>
            <a:spLocks noChangeArrowheads="1"/>
          </p:cNvSpPr>
          <p:nvPr/>
        </p:nvSpPr>
        <p:spPr bwMode="auto">
          <a:xfrm>
            <a:off x="7600439" y="3239374"/>
            <a:ext cx="1055817" cy="266672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Grundstückgeschäfte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Isabelle Coray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2161" name="Rectangle 52"/>
          <p:cNvSpPr>
            <a:spLocks noChangeArrowheads="1"/>
          </p:cNvSpPr>
          <p:nvPr/>
        </p:nvSpPr>
        <p:spPr bwMode="auto">
          <a:xfrm>
            <a:off x="7600439" y="3578557"/>
            <a:ext cx="1063849" cy="323164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Strassenbaupolizei</a:t>
            </a: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Stefan Wildhaber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Stefan Allenspach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55" name="Rectangle 17"/>
          <p:cNvSpPr>
            <a:spLocks noChangeArrowheads="1"/>
          </p:cNvSpPr>
          <p:nvPr/>
        </p:nvSpPr>
        <p:spPr bwMode="auto">
          <a:xfrm>
            <a:off x="1170132" y="2506319"/>
            <a:ext cx="1584176" cy="614134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CH" sz="950" b="1" dirty="0">
              <a:latin typeface="Arial" charset="0"/>
            </a:endParaRPr>
          </a:p>
          <a:p>
            <a:pPr algn="ctr">
              <a:defRPr/>
            </a:pPr>
            <a:endParaRPr lang="de-CH" sz="950" b="1" dirty="0">
              <a:latin typeface="Arial" charset="0"/>
            </a:endParaRPr>
          </a:p>
          <a:p>
            <a:pPr algn="ctr">
              <a:defRPr/>
            </a:pPr>
            <a:endParaRPr lang="de-CH" sz="950" b="1" dirty="0">
              <a:latin typeface="Arial" charset="0"/>
            </a:endParaRPr>
          </a:p>
          <a:p>
            <a:pPr algn="ctr">
              <a:defRPr/>
            </a:pPr>
            <a:r>
              <a:rPr lang="de-CH" sz="950" b="1" dirty="0">
                <a:latin typeface="Arial" charset="0"/>
              </a:rPr>
              <a:t>Abteilung </a:t>
            </a:r>
          </a:p>
          <a:p>
            <a:pPr algn="ctr">
              <a:defRPr/>
            </a:pPr>
            <a:r>
              <a:rPr lang="de-CH" sz="950" b="1" dirty="0">
                <a:latin typeface="Arial" charset="0"/>
              </a:rPr>
              <a:t>Strassen- &amp; Brückenbau</a:t>
            </a:r>
          </a:p>
          <a:p>
            <a:pPr algn="ctr">
              <a:defRPr/>
            </a:pPr>
            <a:r>
              <a:rPr lang="de-CH" sz="950" dirty="0">
                <a:latin typeface="Arial" charset="0"/>
              </a:rPr>
              <a:t>Urs Kast</a:t>
            </a:r>
          </a:p>
          <a:p>
            <a:pPr algn="ctr">
              <a:defRPr/>
            </a:pPr>
            <a:r>
              <a:rPr lang="de-CH" sz="950" dirty="0">
                <a:latin typeface="Arial" charset="0"/>
              </a:rPr>
              <a:t>Abteilungsleiter </a:t>
            </a:r>
          </a:p>
          <a:p>
            <a:pPr algn="ctr">
              <a:defRPr/>
            </a:pPr>
            <a:endParaRPr lang="de-CH" sz="950" b="1" dirty="0">
              <a:latin typeface="Arial" charset="0"/>
            </a:endParaRPr>
          </a:p>
          <a:p>
            <a:pPr algn="ctr">
              <a:defRPr/>
            </a:pPr>
            <a:endParaRPr lang="de-CH" sz="950" b="1" dirty="0">
              <a:latin typeface="Arial" charset="0"/>
            </a:endParaRPr>
          </a:p>
          <a:p>
            <a:pPr algn="ctr">
              <a:defRPr/>
            </a:pPr>
            <a:r>
              <a:rPr lang="de-CH" sz="950" b="1" dirty="0">
                <a:latin typeface="Arial" charset="0"/>
              </a:rPr>
              <a:t>	</a:t>
            </a:r>
            <a:endParaRPr lang="de-DE" sz="950" dirty="0">
              <a:latin typeface="Arial" charset="0"/>
            </a:endParaRPr>
          </a:p>
        </p:txBody>
      </p:sp>
      <p:sp>
        <p:nvSpPr>
          <p:cNvPr id="2082" name="Line 53"/>
          <p:cNvSpPr>
            <a:spLocks noChangeShapeType="1"/>
          </p:cNvSpPr>
          <p:nvPr/>
        </p:nvSpPr>
        <p:spPr bwMode="auto">
          <a:xfrm flipH="1">
            <a:off x="1465913" y="3120452"/>
            <a:ext cx="21452" cy="307361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133" name="Rectangle 52"/>
          <p:cNvSpPr>
            <a:spLocks noChangeArrowheads="1"/>
          </p:cNvSpPr>
          <p:nvPr/>
        </p:nvSpPr>
        <p:spPr bwMode="auto">
          <a:xfrm>
            <a:off x="1697979" y="3236726"/>
            <a:ext cx="1052134" cy="750019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Projektabwicklung </a:t>
            </a: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Strassenbau</a:t>
            </a: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Urs Kast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Roman Waldburger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Ueli Schmid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Simon Mayr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Christian Heldner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2129" name="Rectangle 52"/>
          <p:cNvSpPr>
            <a:spLocks noChangeArrowheads="1"/>
          </p:cNvSpPr>
          <p:nvPr/>
        </p:nvSpPr>
        <p:spPr bwMode="auto">
          <a:xfrm>
            <a:off x="1691645" y="4046359"/>
            <a:ext cx="1052135" cy="307140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Brückenbau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Fabio </a:t>
            </a:r>
            <a:r>
              <a:rPr lang="de-DE" sz="700" dirty="0" err="1">
                <a:latin typeface="Arial" charset="0"/>
              </a:rPr>
              <a:t>Länzlinger</a:t>
            </a: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44" name="Rectangle 16"/>
          <p:cNvSpPr>
            <a:spLocks noChangeArrowheads="1"/>
          </p:cNvSpPr>
          <p:nvPr/>
        </p:nvSpPr>
        <p:spPr bwMode="auto">
          <a:xfrm>
            <a:off x="3790392" y="1066800"/>
            <a:ext cx="2045259" cy="381000"/>
          </a:xfrm>
          <a:prstGeom prst="rect">
            <a:avLst/>
          </a:prstGeom>
          <a:solidFill>
            <a:srgbClr val="FFE1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CH" altLang="de-DE" sz="950" b="1" dirty="0">
                <a:latin typeface="Arial" charset="0"/>
              </a:rPr>
              <a:t>Kantonsingenieur Urban Keller</a:t>
            </a:r>
            <a:br>
              <a:rPr lang="de-CH" altLang="de-DE" sz="950" b="1" dirty="0">
                <a:latin typeface="Arial" charset="0"/>
              </a:rPr>
            </a:br>
            <a:r>
              <a:rPr lang="de-CH" altLang="de-DE" sz="950" dirty="0" err="1">
                <a:latin typeface="Arial" charset="0"/>
              </a:rPr>
              <a:t>Stv</a:t>
            </a:r>
            <a:r>
              <a:rPr lang="de-CH" altLang="de-DE" sz="950" dirty="0">
                <a:latin typeface="Arial" charset="0"/>
              </a:rPr>
              <a:t>. Urs Kast</a:t>
            </a:r>
            <a:endParaRPr lang="de-DE" altLang="de-DE" sz="950" dirty="0">
              <a:latin typeface="Arial" charset="0"/>
            </a:endParaRPr>
          </a:p>
        </p:txBody>
      </p:sp>
      <p:sp>
        <p:nvSpPr>
          <p:cNvPr id="146" name="Rectangle 22"/>
          <p:cNvSpPr>
            <a:spLocks noChangeArrowheads="1"/>
          </p:cNvSpPr>
          <p:nvPr/>
        </p:nvSpPr>
        <p:spPr bwMode="auto">
          <a:xfrm>
            <a:off x="4934185" y="1830703"/>
            <a:ext cx="662911" cy="266700"/>
          </a:xfrm>
          <a:prstGeom prst="rect">
            <a:avLst/>
          </a:prstGeom>
          <a:solidFill>
            <a:srgbClr val="A6A6A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CH" sz="950" b="1" dirty="0">
                <a:latin typeface="Arial" charset="0"/>
              </a:rPr>
              <a:t>Dienste</a:t>
            </a:r>
            <a:endParaRPr lang="de-DE" sz="950" dirty="0">
              <a:latin typeface="Arial" charset="0"/>
            </a:endParaRPr>
          </a:p>
        </p:txBody>
      </p:sp>
      <p:sp>
        <p:nvSpPr>
          <p:cNvPr id="147" name="Rectangle 215"/>
          <p:cNvSpPr>
            <a:spLocks noChangeArrowheads="1"/>
          </p:cNvSpPr>
          <p:nvPr/>
        </p:nvSpPr>
        <p:spPr bwMode="auto">
          <a:xfrm>
            <a:off x="6079486" y="1484784"/>
            <a:ext cx="915262" cy="440853"/>
          </a:xfrm>
          <a:prstGeom prst="rect">
            <a:avLst/>
          </a:prstGeom>
          <a:solidFill>
            <a:srgbClr val="A6A6A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950" b="1" dirty="0">
                <a:latin typeface="Arial" charset="0"/>
              </a:rPr>
              <a:t>Sekretariat</a:t>
            </a:r>
          </a:p>
          <a:p>
            <a:pPr algn="ctr"/>
            <a:r>
              <a:rPr lang="de-DE" altLang="de-DE" sz="700" dirty="0">
                <a:latin typeface="Arial" charset="0"/>
              </a:rPr>
              <a:t>Marlise Hug</a:t>
            </a:r>
          </a:p>
          <a:p>
            <a:pPr algn="ctr"/>
            <a:r>
              <a:rPr lang="de-DE" altLang="de-DE" sz="700" dirty="0">
                <a:latin typeface="Arial" charset="0"/>
              </a:rPr>
              <a:t>Jacqueline Eggmann</a:t>
            </a:r>
          </a:p>
        </p:txBody>
      </p:sp>
      <p:sp>
        <p:nvSpPr>
          <p:cNvPr id="150" name="Line 65"/>
          <p:cNvSpPr>
            <a:spLocks noChangeShapeType="1"/>
          </p:cNvSpPr>
          <p:nvPr/>
        </p:nvSpPr>
        <p:spPr bwMode="auto">
          <a:xfrm>
            <a:off x="4754563" y="1961193"/>
            <a:ext cx="179622" cy="2860"/>
          </a:xfrm>
          <a:prstGeom prst="line">
            <a:avLst/>
          </a:prstGeom>
          <a:solidFill>
            <a:srgbClr val="85BD4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51" name="Line 65"/>
          <p:cNvSpPr>
            <a:spLocks noChangeShapeType="1"/>
          </p:cNvSpPr>
          <p:nvPr/>
        </p:nvSpPr>
        <p:spPr bwMode="auto">
          <a:xfrm flipV="1">
            <a:off x="5835650" y="1705210"/>
            <a:ext cx="243835" cy="0"/>
          </a:xfrm>
          <a:prstGeom prst="line">
            <a:avLst/>
          </a:prstGeom>
          <a:solidFill>
            <a:srgbClr val="85BD4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52" name="Line 65"/>
          <p:cNvSpPr>
            <a:spLocks noChangeShapeType="1"/>
          </p:cNvSpPr>
          <p:nvPr/>
        </p:nvSpPr>
        <p:spPr bwMode="auto">
          <a:xfrm flipV="1">
            <a:off x="5835651" y="2165666"/>
            <a:ext cx="243834" cy="0"/>
          </a:xfrm>
          <a:prstGeom prst="line">
            <a:avLst/>
          </a:prstGeom>
          <a:solidFill>
            <a:srgbClr val="85BD4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53" name="Line 65"/>
          <p:cNvSpPr>
            <a:spLocks noChangeShapeType="1"/>
          </p:cNvSpPr>
          <p:nvPr/>
        </p:nvSpPr>
        <p:spPr bwMode="auto">
          <a:xfrm flipV="1">
            <a:off x="5597096" y="1961193"/>
            <a:ext cx="238554" cy="0"/>
          </a:xfrm>
          <a:prstGeom prst="line">
            <a:avLst/>
          </a:prstGeom>
          <a:solidFill>
            <a:srgbClr val="85BD4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cxnSp>
        <p:nvCxnSpPr>
          <p:cNvPr id="7" name="Gerade Verbindung 6"/>
          <p:cNvCxnSpPr/>
          <p:nvPr/>
        </p:nvCxnSpPr>
        <p:spPr>
          <a:xfrm flipH="1">
            <a:off x="1962220" y="2413501"/>
            <a:ext cx="590240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52"/>
          <p:cNvSpPr>
            <a:spLocks noChangeArrowheads="1"/>
          </p:cNvSpPr>
          <p:nvPr/>
        </p:nvSpPr>
        <p:spPr bwMode="auto">
          <a:xfrm>
            <a:off x="1681909" y="4771829"/>
            <a:ext cx="1052135" cy="343373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Verkehrszählungen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Roman Waldburger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65" name="Rectangle 52"/>
          <p:cNvSpPr>
            <a:spLocks noChangeArrowheads="1"/>
          </p:cNvSpPr>
          <p:nvPr/>
        </p:nvSpPr>
        <p:spPr bwMode="auto">
          <a:xfrm>
            <a:off x="1681909" y="5164036"/>
            <a:ext cx="1052135" cy="357592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Lärmschutz</a:t>
            </a: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Kantonsstrassen</a:t>
            </a: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Urs Kast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66" name="Rectangle 52"/>
          <p:cNvSpPr>
            <a:spLocks noChangeArrowheads="1"/>
          </p:cNvSpPr>
          <p:nvPr/>
        </p:nvSpPr>
        <p:spPr bwMode="auto">
          <a:xfrm>
            <a:off x="1688712" y="5964429"/>
            <a:ext cx="1052930" cy="472502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Verkehrssicherheit, </a:t>
            </a: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Signalisation</a:t>
            </a:r>
            <a:r>
              <a:rPr lang="de-DE" sz="700" b="1" dirty="0">
                <a:latin typeface="Arial" charset="0"/>
              </a:rPr>
              <a:t>,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Markierung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Urs Kast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67" name="Rectangle 52"/>
          <p:cNvSpPr>
            <a:spLocks noChangeArrowheads="1"/>
          </p:cNvSpPr>
          <p:nvPr/>
        </p:nvSpPr>
        <p:spPr bwMode="auto">
          <a:xfrm>
            <a:off x="1687075" y="5581242"/>
            <a:ext cx="1052931" cy="328512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Beleuchtung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Christian Helder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68" name="Rectangle 52"/>
          <p:cNvSpPr>
            <a:spLocks noChangeArrowheads="1"/>
          </p:cNvSpPr>
          <p:nvPr/>
        </p:nvSpPr>
        <p:spPr bwMode="auto">
          <a:xfrm>
            <a:off x="3733185" y="3712757"/>
            <a:ext cx="1048737" cy="396619"/>
          </a:xfrm>
          <a:prstGeom prst="rect">
            <a:avLst/>
          </a:prstGeom>
          <a:solidFill>
            <a:srgbClr val="85BD4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Strassenkreis</a:t>
            </a:r>
            <a:r>
              <a:rPr lang="de-DE" sz="700" b="1" dirty="0">
                <a:latin typeface="Arial" charset="0"/>
              </a:rPr>
              <a:t> Heiden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Martin Roth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Fabio </a:t>
            </a:r>
            <a:r>
              <a:rPr lang="de-DE" sz="700" dirty="0" err="1">
                <a:latin typeface="Arial" charset="0"/>
              </a:rPr>
              <a:t>Gentina</a:t>
            </a: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70" name="Line 65"/>
          <p:cNvSpPr>
            <a:spLocks noChangeShapeType="1"/>
          </p:cNvSpPr>
          <p:nvPr/>
        </p:nvSpPr>
        <p:spPr bwMode="auto">
          <a:xfrm flipV="1">
            <a:off x="3554561" y="4387707"/>
            <a:ext cx="178624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71" name="Line 65"/>
          <p:cNvSpPr>
            <a:spLocks noChangeShapeType="1"/>
          </p:cNvSpPr>
          <p:nvPr/>
        </p:nvSpPr>
        <p:spPr bwMode="auto">
          <a:xfrm flipV="1">
            <a:off x="1485382" y="3531414"/>
            <a:ext cx="215995" cy="0"/>
          </a:xfrm>
          <a:prstGeom prst="line">
            <a:avLst/>
          </a:prstGeom>
          <a:solidFill>
            <a:srgbClr val="432600">
              <a:alpha val="50196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 dirty="0"/>
          </a:p>
        </p:txBody>
      </p:sp>
      <p:sp>
        <p:nvSpPr>
          <p:cNvPr id="181" name="Line 53"/>
          <p:cNvSpPr>
            <a:spLocks noChangeShapeType="1"/>
          </p:cNvSpPr>
          <p:nvPr/>
        </p:nvSpPr>
        <p:spPr bwMode="auto">
          <a:xfrm flipH="1">
            <a:off x="5485428" y="3132590"/>
            <a:ext cx="0" cy="2724602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82" name="Rectangle 52"/>
          <p:cNvSpPr>
            <a:spLocks noChangeArrowheads="1"/>
          </p:cNvSpPr>
          <p:nvPr/>
        </p:nvSpPr>
        <p:spPr bwMode="auto">
          <a:xfrm>
            <a:off x="5659883" y="3239374"/>
            <a:ext cx="1048737" cy="765690"/>
          </a:xfrm>
          <a:prstGeom prst="rect">
            <a:avLst/>
          </a:prstGeom>
          <a:solidFill>
            <a:srgbClr val="8EAED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Projektabwicklung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Wasserbau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(Hochwasserschutz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&amp; Revitalisierung)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Michael Sonderegger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Reto Fust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Corinna </a:t>
            </a:r>
            <a:r>
              <a:rPr lang="de-DE" sz="700" dirty="0" err="1">
                <a:latin typeface="Arial" charset="0"/>
              </a:rPr>
              <a:t>Wendeler</a:t>
            </a: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83" name="Line 65"/>
          <p:cNvSpPr>
            <a:spLocks noChangeShapeType="1"/>
          </p:cNvSpPr>
          <p:nvPr/>
        </p:nvSpPr>
        <p:spPr bwMode="auto">
          <a:xfrm>
            <a:off x="5480769" y="3619238"/>
            <a:ext cx="175558" cy="2974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84" name="Rectangle 52"/>
          <p:cNvSpPr>
            <a:spLocks noChangeArrowheads="1"/>
          </p:cNvSpPr>
          <p:nvPr/>
        </p:nvSpPr>
        <p:spPr bwMode="auto">
          <a:xfrm>
            <a:off x="5649597" y="4579726"/>
            <a:ext cx="1045670" cy="469454"/>
          </a:xfrm>
          <a:prstGeom prst="rect">
            <a:avLst/>
          </a:prstGeom>
          <a:solidFill>
            <a:srgbClr val="8EAED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Unterhalt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Michael Sonderegger</a:t>
            </a: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Reto Fust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Corinna </a:t>
            </a:r>
            <a:r>
              <a:rPr lang="de-DE" sz="700" dirty="0" err="1">
                <a:latin typeface="Arial" charset="0"/>
              </a:rPr>
              <a:t>Wendeler</a:t>
            </a:r>
            <a:endParaRPr lang="de-DE" sz="700" dirty="0">
              <a:latin typeface="Arial" charset="0"/>
            </a:endParaRP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85" name="Rectangle 52"/>
          <p:cNvSpPr>
            <a:spLocks noChangeArrowheads="1"/>
          </p:cNvSpPr>
          <p:nvPr/>
        </p:nvSpPr>
        <p:spPr bwMode="auto">
          <a:xfrm>
            <a:off x="5654177" y="4095439"/>
            <a:ext cx="1048737" cy="393803"/>
          </a:xfrm>
          <a:prstGeom prst="rect">
            <a:avLst/>
          </a:prstGeom>
          <a:solidFill>
            <a:srgbClr val="8EAED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Naturgefahren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Hochwasser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Michael Sonderegger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86" name="Line 65"/>
          <p:cNvSpPr>
            <a:spLocks noChangeShapeType="1"/>
          </p:cNvSpPr>
          <p:nvPr/>
        </p:nvSpPr>
        <p:spPr bwMode="auto">
          <a:xfrm flipV="1">
            <a:off x="5480284" y="4292340"/>
            <a:ext cx="175988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87" name="Line 65"/>
          <p:cNvSpPr>
            <a:spLocks noChangeShapeType="1"/>
          </p:cNvSpPr>
          <p:nvPr/>
        </p:nvSpPr>
        <p:spPr bwMode="auto">
          <a:xfrm flipV="1">
            <a:off x="5480284" y="4808009"/>
            <a:ext cx="174049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88" name="Rectangle 52"/>
          <p:cNvSpPr>
            <a:spLocks noChangeArrowheads="1"/>
          </p:cNvSpPr>
          <p:nvPr/>
        </p:nvSpPr>
        <p:spPr bwMode="auto">
          <a:xfrm>
            <a:off x="5654333" y="5147658"/>
            <a:ext cx="1045670" cy="379766"/>
          </a:xfrm>
          <a:prstGeom prst="rect">
            <a:avLst/>
          </a:prstGeom>
          <a:solidFill>
            <a:srgbClr val="8EAED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Wasserbaupolizei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Michael Hug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89" name="Line 65"/>
          <p:cNvSpPr>
            <a:spLocks noChangeShapeType="1"/>
          </p:cNvSpPr>
          <p:nvPr/>
        </p:nvSpPr>
        <p:spPr bwMode="auto">
          <a:xfrm>
            <a:off x="5480284" y="5331645"/>
            <a:ext cx="178631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90" name="Line 65"/>
          <p:cNvSpPr>
            <a:spLocks noChangeShapeType="1"/>
          </p:cNvSpPr>
          <p:nvPr/>
        </p:nvSpPr>
        <p:spPr bwMode="auto">
          <a:xfrm>
            <a:off x="7406154" y="3375684"/>
            <a:ext cx="194285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92" name="Rectangle 52"/>
          <p:cNvSpPr>
            <a:spLocks noChangeArrowheads="1"/>
          </p:cNvSpPr>
          <p:nvPr/>
        </p:nvSpPr>
        <p:spPr bwMode="auto">
          <a:xfrm>
            <a:off x="7589782" y="3974126"/>
            <a:ext cx="1063849" cy="470107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Fachstelle </a:t>
            </a:r>
            <a:r>
              <a:rPr lang="de-DE" sz="700" b="1" dirty="0" err="1">
                <a:latin typeface="Arial" charset="0"/>
              </a:rPr>
              <a:t>Fuss</a:t>
            </a:r>
            <a:r>
              <a:rPr lang="de-DE" sz="700" b="1" dirty="0">
                <a:latin typeface="Arial" charset="0"/>
              </a:rPr>
              <a:t>- 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und Wanderwege 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Claudia Ebneter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94" name="Rectangle 52"/>
          <p:cNvSpPr>
            <a:spLocks noChangeArrowheads="1"/>
          </p:cNvSpPr>
          <p:nvPr/>
        </p:nvSpPr>
        <p:spPr bwMode="auto">
          <a:xfrm>
            <a:off x="7589782" y="4523453"/>
            <a:ext cx="1063849" cy="579005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Aktuariat</a:t>
            </a:r>
            <a:r>
              <a:rPr lang="de-DE" sz="700" b="1" dirty="0">
                <a:latin typeface="Arial" charset="0"/>
              </a:rPr>
              <a:t> kantonale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Tiefbaukommission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und Nachführung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Datenbanken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Claudia Ebneter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196" name="Rectangle 52"/>
          <p:cNvSpPr>
            <a:spLocks noChangeArrowheads="1"/>
          </p:cNvSpPr>
          <p:nvPr/>
        </p:nvSpPr>
        <p:spPr bwMode="auto">
          <a:xfrm>
            <a:off x="7585767" y="5162503"/>
            <a:ext cx="1063849" cy="289502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Flurgenossenschaften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Isabelle Coray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200" name="Rectangle 52"/>
          <p:cNvSpPr>
            <a:spLocks noChangeArrowheads="1"/>
          </p:cNvSpPr>
          <p:nvPr/>
        </p:nvSpPr>
        <p:spPr bwMode="auto">
          <a:xfrm>
            <a:off x="7595676" y="5925200"/>
            <a:ext cx="1063849" cy="310556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GIS, CAD, Archiv 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Stefan Allenspach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202" name="Rectangle 52"/>
          <p:cNvSpPr>
            <a:spLocks noChangeArrowheads="1"/>
          </p:cNvSpPr>
          <p:nvPr/>
        </p:nvSpPr>
        <p:spPr bwMode="auto">
          <a:xfrm>
            <a:off x="7591216" y="6291692"/>
            <a:ext cx="1063849" cy="476673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Mobilitätsmanagement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Mobility </a:t>
            </a:r>
            <a:r>
              <a:rPr lang="de-DE" sz="700" b="1" dirty="0" err="1">
                <a:latin typeface="Arial" charset="0"/>
              </a:rPr>
              <a:t>Pricing</a:t>
            </a:r>
            <a:r>
              <a:rPr lang="de-DE" sz="700" b="1" dirty="0">
                <a:latin typeface="Arial" charset="0"/>
              </a:rPr>
              <a:t>,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E-Mobility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Isabelle Coray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213" name="Line 122"/>
          <p:cNvSpPr>
            <a:spLocks noChangeShapeType="1"/>
          </p:cNvSpPr>
          <p:nvPr/>
        </p:nvSpPr>
        <p:spPr bwMode="auto">
          <a:xfrm>
            <a:off x="1958793" y="2413501"/>
            <a:ext cx="3427" cy="9281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214" name="Rectangle 52"/>
          <p:cNvSpPr>
            <a:spLocks noChangeArrowheads="1"/>
          </p:cNvSpPr>
          <p:nvPr/>
        </p:nvSpPr>
        <p:spPr bwMode="auto">
          <a:xfrm>
            <a:off x="7589782" y="5528185"/>
            <a:ext cx="1063849" cy="318933"/>
          </a:xfrm>
          <a:prstGeom prst="rect">
            <a:avLst/>
          </a:prstGeom>
          <a:solidFill>
            <a:srgbClr val="ED5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Seilbahnen, Skilifte,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Luftfahrthindernisse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Stefan Wildhaber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3887" y="6570158"/>
            <a:ext cx="173490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Stand: Mai 2025</a:t>
            </a:r>
          </a:p>
        </p:txBody>
      </p:sp>
      <p:sp>
        <p:nvSpPr>
          <p:cNvPr id="2" name="Rechteck 1"/>
          <p:cNvSpPr/>
          <p:nvPr/>
        </p:nvSpPr>
        <p:spPr>
          <a:xfrm>
            <a:off x="6231834" y="404664"/>
            <a:ext cx="252158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CH" altLang="de-DE" sz="1500" b="1" dirty="0">
                <a:latin typeface="Arial" charset="0"/>
              </a:rPr>
              <a:t>Organigramm Tiefbauamt</a:t>
            </a:r>
            <a:endParaRPr lang="de-DE" altLang="de-DE" sz="1500" b="1" dirty="0">
              <a:latin typeface="Arial" charset="0"/>
            </a:endParaRPr>
          </a:p>
        </p:txBody>
      </p:sp>
      <p:sp>
        <p:nvSpPr>
          <p:cNvPr id="71" name="Line 65"/>
          <p:cNvSpPr>
            <a:spLocks noChangeShapeType="1"/>
          </p:cNvSpPr>
          <p:nvPr/>
        </p:nvSpPr>
        <p:spPr bwMode="auto">
          <a:xfrm>
            <a:off x="3556352" y="3913455"/>
            <a:ext cx="173765" cy="601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70" name="Rectangle 52"/>
          <p:cNvSpPr>
            <a:spLocks noChangeArrowheads="1"/>
          </p:cNvSpPr>
          <p:nvPr/>
        </p:nvSpPr>
        <p:spPr bwMode="auto">
          <a:xfrm>
            <a:off x="5658915" y="5619853"/>
            <a:ext cx="1045670" cy="488914"/>
          </a:xfrm>
          <a:prstGeom prst="rect">
            <a:avLst/>
          </a:prstGeom>
          <a:solidFill>
            <a:srgbClr val="8EAEDB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b="1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Aktuariat</a:t>
            </a:r>
            <a:r>
              <a:rPr lang="de-DE" sz="700" b="1" dirty="0">
                <a:latin typeface="Arial" charset="0"/>
              </a:rPr>
              <a:t>  </a:t>
            </a:r>
          </a:p>
          <a:p>
            <a:pPr algn="ctr">
              <a:defRPr/>
            </a:pPr>
            <a:r>
              <a:rPr lang="de-DE" sz="700" b="1" dirty="0" err="1">
                <a:latin typeface="Arial" charset="0"/>
              </a:rPr>
              <a:t>Perimeterkommission</a:t>
            </a:r>
            <a:r>
              <a:rPr lang="de-DE" sz="700" b="1" dirty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Wasserbau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Claudia Ebneter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72" name="Line 65"/>
          <p:cNvSpPr>
            <a:spLocks noChangeShapeType="1"/>
          </p:cNvSpPr>
          <p:nvPr/>
        </p:nvSpPr>
        <p:spPr bwMode="auto">
          <a:xfrm>
            <a:off x="5485428" y="5857192"/>
            <a:ext cx="168749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" name="Rectangle 52">
            <a:extLst>
              <a:ext uri="{FF2B5EF4-FFF2-40B4-BE49-F238E27FC236}">
                <a16:creationId xmlns:a16="http://schemas.microsoft.com/office/drawing/2014/main" id="{2ECDA475-E1C6-2E89-0032-643622B80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712" y="4397709"/>
            <a:ext cx="1052135" cy="307140"/>
          </a:xfrm>
          <a:prstGeom prst="rect">
            <a:avLst/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700" dirty="0">
              <a:latin typeface="Arial" charset="0"/>
            </a:endParaRPr>
          </a:p>
          <a:p>
            <a:pPr algn="ctr">
              <a:defRPr/>
            </a:pPr>
            <a:r>
              <a:rPr lang="de-DE" sz="700" b="1" dirty="0">
                <a:latin typeface="Arial" charset="0"/>
              </a:rPr>
              <a:t>Fachstelle Velowege</a:t>
            </a:r>
          </a:p>
          <a:p>
            <a:pPr algn="ctr">
              <a:defRPr/>
            </a:pPr>
            <a:r>
              <a:rPr lang="de-DE" sz="700" dirty="0">
                <a:latin typeface="Arial" charset="0"/>
              </a:rPr>
              <a:t>Ueli Schmid</a:t>
            </a:r>
          </a:p>
          <a:p>
            <a:pPr algn="ctr">
              <a:defRPr/>
            </a:pPr>
            <a:endParaRPr lang="de-DE" sz="700" dirty="0">
              <a:latin typeface="Arial" charset="0"/>
            </a:endParaRPr>
          </a:p>
        </p:txBody>
      </p:sp>
      <p:sp>
        <p:nvSpPr>
          <p:cNvPr id="8" name="Line 65">
            <a:extLst>
              <a:ext uri="{FF2B5EF4-FFF2-40B4-BE49-F238E27FC236}">
                <a16:creationId xmlns:a16="http://schemas.microsoft.com/office/drawing/2014/main" id="{E034940E-1A59-DAA1-73D3-E1F756C04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2137" y="3707454"/>
            <a:ext cx="194285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9" name="Line 65">
            <a:extLst>
              <a:ext uri="{FF2B5EF4-FFF2-40B4-BE49-F238E27FC236}">
                <a16:creationId xmlns:a16="http://schemas.microsoft.com/office/drawing/2014/main" id="{6C7CABB3-9835-C6E3-CA42-8849F34CD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5497" y="4201181"/>
            <a:ext cx="194285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0" name="Line 65">
            <a:extLst>
              <a:ext uri="{FF2B5EF4-FFF2-40B4-BE49-F238E27FC236}">
                <a16:creationId xmlns:a16="http://schemas.microsoft.com/office/drawing/2014/main" id="{92C6551C-B16B-A37B-71D3-15BFEEAE70D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80" y="4780034"/>
            <a:ext cx="194285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1" name="Line 65">
            <a:extLst>
              <a:ext uri="{FF2B5EF4-FFF2-40B4-BE49-F238E27FC236}">
                <a16:creationId xmlns:a16="http://schemas.microsoft.com/office/drawing/2014/main" id="{D3010180-672E-FFF5-1857-4935AC02A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8845" y="5304921"/>
            <a:ext cx="194285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2" name="Line 65">
            <a:extLst>
              <a:ext uri="{FF2B5EF4-FFF2-40B4-BE49-F238E27FC236}">
                <a16:creationId xmlns:a16="http://schemas.microsoft.com/office/drawing/2014/main" id="{EC40766B-E871-6D19-E0CC-48C005101C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2057" y="5711535"/>
            <a:ext cx="194285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3" name="Line 65">
            <a:extLst>
              <a:ext uri="{FF2B5EF4-FFF2-40B4-BE49-F238E27FC236}">
                <a16:creationId xmlns:a16="http://schemas.microsoft.com/office/drawing/2014/main" id="{CF022F00-6E28-A37D-8DB7-27561B64D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5498" y="6108767"/>
            <a:ext cx="204942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4" name="Line 65">
            <a:extLst>
              <a:ext uri="{FF2B5EF4-FFF2-40B4-BE49-F238E27FC236}">
                <a16:creationId xmlns:a16="http://schemas.microsoft.com/office/drawing/2014/main" id="{48E9541F-6F3B-CFE7-9E1B-DF9105BF5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0637" y="6534893"/>
            <a:ext cx="194285" cy="0"/>
          </a:xfrm>
          <a:prstGeom prst="line">
            <a:avLst/>
          </a:prstGeom>
          <a:solidFill>
            <a:srgbClr val="8EAEDB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5" name="Line 65">
            <a:extLst>
              <a:ext uri="{FF2B5EF4-FFF2-40B4-BE49-F238E27FC236}">
                <a16:creationId xmlns:a16="http://schemas.microsoft.com/office/drawing/2014/main" id="{FF8B23EC-A3B5-7CF2-D437-E3384A231B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5650" y="4199929"/>
            <a:ext cx="215995" cy="0"/>
          </a:xfrm>
          <a:prstGeom prst="line">
            <a:avLst/>
          </a:prstGeom>
          <a:solidFill>
            <a:srgbClr val="432600">
              <a:alpha val="50196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 dirty="0"/>
          </a:p>
        </p:txBody>
      </p:sp>
      <p:sp>
        <p:nvSpPr>
          <p:cNvPr id="16" name="Line 65">
            <a:extLst>
              <a:ext uri="{FF2B5EF4-FFF2-40B4-BE49-F238E27FC236}">
                <a16:creationId xmlns:a16="http://schemas.microsoft.com/office/drawing/2014/main" id="{1BD0C83E-FE61-FB2F-E154-1A5552F1E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5650" y="4547460"/>
            <a:ext cx="206259" cy="3819"/>
          </a:xfrm>
          <a:prstGeom prst="line">
            <a:avLst/>
          </a:prstGeom>
          <a:solidFill>
            <a:srgbClr val="432600">
              <a:alpha val="50196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 dirty="0"/>
          </a:p>
        </p:txBody>
      </p:sp>
      <p:sp>
        <p:nvSpPr>
          <p:cNvPr id="17" name="Line 65">
            <a:extLst>
              <a:ext uri="{FF2B5EF4-FFF2-40B4-BE49-F238E27FC236}">
                <a16:creationId xmlns:a16="http://schemas.microsoft.com/office/drawing/2014/main" id="{C8EC1CD7-27B9-769C-74AF-FDE59989BC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5650" y="4941180"/>
            <a:ext cx="206259" cy="2335"/>
          </a:xfrm>
          <a:prstGeom prst="line">
            <a:avLst/>
          </a:prstGeom>
          <a:solidFill>
            <a:srgbClr val="432600">
              <a:alpha val="50196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 dirty="0"/>
          </a:p>
        </p:txBody>
      </p:sp>
      <p:sp>
        <p:nvSpPr>
          <p:cNvPr id="18" name="Line 65">
            <a:extLst>
              <a:ext uri="{FF2B5EF4-FFF2-40B4-BE49-F238E27FC236}">
                <a16:creationId xmlns:a16="http://schemas.microsoft.com/office/drawing/2014/main" id="{5377E1F9-BCAF-6561-CA3F-4F27C8E976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5914" y="5331645"/>
            <a:ext cx="215995" cy="0"/>
          </a:xfrm>
          <a:prstGeom prst="line">
            <a:avLst/>
          </a:prstGeom>
          <a:solidFill>
            <a:srgbClr val="432600">
              <a:alpha val="50196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 dirty="0"/>
          </a:p>
        </p:txBody>
      </p:sp>
      <p:sp>
        <p:nvSpPr>
          <p:cNvPr id="19" name="Line 65">
            <a:extLst>
              <a:ext uri="{FF2B5EF4-FFF2-40B4-BE49-F238E27FC236}">
                <a16:creationId xmlns:a16="http://schemas.microsoft.com/office/drawing/2014/main" id="{743E4D54-236E-24F6-1F47-B69056CB79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5914" y="5733256"/>
            <a:ext cx="215995" cy="0"/>
          </a:xfrm>
          <a:prstGeom prst="line">
            <a:avLst/>
          </a:prstGeom>
          <a:solidFill>
            <a:srgbClr val="432600">
              <a:alpha val="50196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 dirty="0"/>
          </a:p>
        </p:txBody>
      </p:sp>
      <p:sp>
        <p:nvSpPr>
          <p:cNvPr id="20" name="Line 65">
            <a:extLst>
              <a:ext uri="{FF2B5EF4-FFF2-40B4-BE49-F238E27FC236}">
                <a16:creationId xmlns:a16="http://schemas.microsoft.com/office/drawing/2014/main" id="{14C44097-6D3A-CCFB-3AC0-A9FB4C274C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5912" y="6194069"/>
            <a:ext cx="222800" cy="0"/>
          </a:xfrm>
          <a:prstGeom prst="line">
            <a:avLst/>
          </a:prstGeom>
          <a:solidFill>
            <a:srgbClr val="432600">
              <a:alpha val="50196"/>
            </a:srgb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75844488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Benutzerdefiniert</PresentationFormat>
  <Paragraphs>133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Standarddesign</vt:lpstr>
      <vt:lpstr>PowerPoint-Präsentation</vt:lpstr>
    </vt:vector>
  </TitlesOfParts>
  <Company>Kantonale Verwaltung von Appenzell A.Rh.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Jenny Anja</dc:creator>
  <cp:lastModifiedBy>Ebneter Claudia</cp:lastModifiedBy>
  <cp:revision>218</cp:revision>
  <cp:lastPrinted>2024-12-17T14:44:58Z</cp:lastPrinted>
  <dcterms:created xsi:type="dcterms:W3CDTF">2006-03-17T14:44:59Z</dcterms:created>
  <dcterms:modified xsi:type="dcterms:W3CDTF">2025-04-25T07:33:50Z</dcterms:modified>
</cp:coreProperties>
</file>