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9525000" cy="6858000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0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DDDDDD"/>
    <a:srgbClr val="FFCC00"/>
    <a:srgbClr val="FFE181"/>
    <a:srgbClr val="85BD41"/>
    <a:srgbClr val="CC6600"/>
    <a:srgbClr val="CC9900"/>
    <a:srgbClr val="C1FFF3"/>
    <a:srgbClr val="8EAEDB"/>
    <a:srgbClr val="43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93" autoAdjust="0"/>
    <p:restoredTop sz="98703" autoAdjust="0"/>
  </p:normalViewPr>
  <p:slideViewPr>
    <p:cSldViewPr>
      <p:cViewPr varScale="1">
        <p:scale>
          <a:sx n="109" d="100"/>
          <a:sy n="109" d="100"/>
        </p:scale>
        <p:origin x="3360" y="84"/>
      </p:cViewPr>
      <p:guideLst>
        <p:guide orient="horz" pos="2160"/>
        <p:guide pos="30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4FC91A-64DB-42C5-A6BC-9B7DD07CB5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428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02" tIns="45702" rIns="91402" bIns="45702" rtlCol="0"/>
          <a:lstStyle>
            <a:lvl1pPr algn="l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93" y="0"/>
            <a:ext cx="2946400" cy="496888"/>
          </a:xfrm>
          <a:prstGeom prst="rect">
            <a:avLst/>
          </a:prstGeom>
        </p:spPr>
        <p:txBody>
          <a:bodyPr vert="horz" lIns="91402" tIns="45702" rIns="91402" bIns="45702" rtlCol="0"/>
          <a:lstStyle>
            <a:lvl1pPr algn="r">
              <a:defRPr sz="1200"/>
            </a:lvl1pPr>
          </a:lstStyle>
          <a:p>
            <a:pPr>
              <a:defRPr/>
            </a:pPr>
            <a:fld id="{2F7D18AA-3F22-45C2-A328-D6F9B83074D5}" type="datetimeFigureOut">
              <a:rPr lang="de-CH"/>
              <a:pPr>
                <a:defRPr/>
              </a:pPr>
              <a:t>19.10.2026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14388" y="744538"/>
            <a:ext cx="516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2" tIns="45702" rIns="91402" bIns="45702" rtlCol="0" anchor="ctr"/>
          <a:lstStyle/>
          <a:p>
            <a:pPr lvl="0"/>
            <a:endParaRPr lang="de-CH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5" y="4714880"/>
            <a:ext cx="5438775" cy="4467225"/>
          </a:xfrm>
          <a:prstGeom prst="rect">
            <a:avLst/>
          </a:prstGeom>
        </p:spPr>
        <p:txBody>
          <a:bodyPr vert="horz" lIns="91402" tIns="45702" rIns="91402" bIns="45702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8"/>
            <a:ext cx="2946400" cy="496887"/>
          </a:xfrm>
          <a:prstGeom prst="rect">
            <a:avLst/>
          </a:prstGeom>
        </p:spPr>
        <p:txBody>
          <a:bodyPr vert="horz" lIns="91402" tIns="45702" rIns="91402" bIns="4570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93" y="9428168"/>
            <a:ext cx="2946400" cy="496887"/>
          </a:xfrm>
          <a:prstGeom prst="rect">
            <a:avLst/>
          </a:prstGeom>
        </p:spPr>
        <p:txBody>
          <a:bodyPr vert="horz" lIns="91402" tIns="45702" rIns="91402" bIns="45702" rtlCol="0" anchor="b"/>
          <a:lstStyle>
            <a:lvl1pPr algn="r">
              <a:defRPr sz="1200"/>
            </a:lvl1pPr>
          </a:lstStyle>
          <a:p>
            <a:pPr>
              <a:defRPr/>
            </a:pPr>
            <a:fld id="{CF06D2F9-D544-4F77-94D3-301852E5BE6E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3124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4375" y="2130425"/>
            <a:ext cx="809625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28750" y="3886200"/>
            <a:ext cx="66675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839F9-533F-48F9-9925-23247275A49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981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BE73B-CE40-47A4-8DE3-51B7048656C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11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2475" y="4406900"/>
            <a:ext cx="80962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52475" y="2906713"/>
            <a:ext cx="80962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1CFCB-D14D-49CA-B449-710506A43E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18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14375" y="1981200"/>
            <a:ext cx="39719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38700" y="1981200"/>
            <a:ext cx="39719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6A441-8962-4E47-B79E-F0E94783AF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65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85725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6250" y="1535113"/>
            <a:ext cx="42084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6250" y="2174875"/>
            <a:ext cx="42084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38700" y="1535113"/>
            <a:ext cx="42100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38700" y="2174875"/>
            <a:ext cx="42100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0B0D1-3DF3-492F-ADCA-1DB069C540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502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1063F-147A-4D30-B3EB-7FF2414727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8664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 sz="950"/>
            </a:lvl1pPr>
          </a:lstStyle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Stand: April 2018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5" name="Picture 7"/>
          <p:cNvPicPr>
            <a:picLocks noChangeAspect="1" noChangeArrowheads="1"/>
          </p:cNvPicPr>
          <p:nvPr userDrawn="1"/>
        </p:nvPicPr>
        <p:blipFill>
          <a:blip r:embed="rId2">
            <a:lum bright="6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04" y="274638"/>
            <a:ext cx="27559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5752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6250" y="273050"/>
            <a:ext cx="313372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24275" y="273050"/>
            <a:ext cx="53244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6250" y="1435100"/>
            <a:ext cx="31337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sz="950" dirty="0">
                <a:latin typeface="Arial" panose="020B0604020202020204" pitchFamily="34" charset="0"/>
                <a:cs typeface="Arial" panose="020B0604020202020204" pitchFamily="34" charset="0"/>
              </a:rPr>
              <a:t>Stand: April 2018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2C6DB-84E7-438A-A6A5-BE3FF6240B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43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6900" y="4800600"/>
            <a:ext cx="57150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66900" y="612775"/>
            <a:ext cx="5715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66900" y="5367338"/>
            <a:ext cx="57150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16B661-9E97-441D-A9FA-8846981A72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900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73496-D6F6-48D4-B5EB-DE459C2B2FC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008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86563" y="609600"/>
            <a:ext cx="2024062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14375" y="609600"/>
            <a:ext cx="5919788" cy="5486400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77BFB-7C2C-4B5D-9562-8911F6D4A1C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08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609600"/>
            <a:ext cx="80962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75" y="1981200"/>
            <a:ext cx="80962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Mastertextformat bearbeiten</a:t>
            </a:r>
          </a:p>
          <a:p>
            <a:pPr lvl="1"/>
            <a:r>
              <a:rPr lang="de-DE" altLang="de-DE" dirty="0"/>
              <a:t>Zweite Ebene</a:t>
            </a:r>
          </a:p>
          <a:p>
            <a:pPr lvl="2"/>
            <a:r>
              <a:rPr lang="de-DE" altLang="de-DE" dirty="0"/>
              <a:t>Dritte Ebene</a:t>
            </a:r>
          </a:p>
          <a:p>
            <a:pPr lvl="3"/>
            <a:r>
              <a:rPr lang="de-DE" altLang="de-DE" dirty="0"/>
              <a:t>Vierte Ebene</a:t>
            </a:r>
          </a:p>
          <a:p>
            <a:pPr lvl="4"/>
            <a:r>
              <a:rPr lang="de-DE" altLang="de-DE" dirty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4375" y="6248400"/>
            <a:ext cx="1984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sz="950" dirty="0">
                <a:latin typeface="Arial" panose="020B0604020202020204" pitchFamily="34" charset="0"/>
                <a:cs typeface="Arial" panose="020B0604020202020204" pitchFamily="34" charset="0"/>
              </a:rPr>
              <a:t>Stand: April 2018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4375" y="6248400"/>
            <a:ext cx="3016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6250" y="6248400"/>
            <a:ext cx="1984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C774825-DF86-4DC8-96AC-8AA7AB56D4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feld 30"/>
          <p:cNvSpPr txBox="1"/>
          <p:nvPr/>
        </p:nvSpPr>
        <p:spPr>
          <a:xfrm>
            <a:off x="223887" y="6570158"/>
            <a:ext cx="17349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700" dirty="0">
                <a:latin typeface="Arial" panose="020B0604020202020204" pitchFamily="34" charset="0"/>
                <a:cs typeface="Arial" panose="020B0604020202020204" pitchFamily="34" charset="0"/>
              </a:rPr>
              <a:t>Stand: 1. November 2026</a:t>
            </a:r>
          </a:p>
        </p:txBody>
      </p:sp>
      <p:sp>
        <p:nvSpPr>
          <p:cNvPr id="2" name="Rechteck 1"/>
          <p:cNvSpPr/>
          <p:nvPr/>
        </p:nvSpPr>
        <p:spPr>
          <a:xfrm>
            <a:off x="6231834" y="404664"/>
            <a:ext cx="252158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CH" altLang="de-DE" sz="1500" b="1" dirty="0">
                <a:latin typeface="Arial" charset="0"/>
              </a:rPr>
              <a:t>Organigramm Tiefbauamt</a:t>
            </a:r>
            <a:endParaRPr lang="de-DE" altLang="de-DE" sz="1500" b="1" dirty="0">
              <a:latin typeface="Arial" charset="0"/>
            </a:endParaRP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519C9AED-2C62-EDD8-83FF-E3F1C35DF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870" y="727829"/>
            <a:ext cx="2045259" cy="381000"/>
          </a:xfrm>
          <a:prstGeom prst="rect">
            <a:avLst/>
          </a:prstGeom>
          <a:solidFill>
            <a:srgbClr val="FFE18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CH" altLang="de-DE" sz="1200" b="1" dirty="0">
                <a:latin typeface="Arial" charset="0"/>
              </a:rPr>
              <a:t>TIEFBAUAMT</a:t>
            </a:r>
            <a:endParaRPr lang="de-DE" altLang="de-DE" sz="1200" b="1" dirty="0">
              <a:latin typeface="Arial" charset="0"/>
            </a:endParaRPr>
          </a:p>
        </p:txBody>
      </p:sp>
      <p:sp>
        <p:nvSpPr>
          <p:cNvPr id="5" name="Line 21">
            <a:extLst>
              <a:ext uri="{FF2B5EF4-FFF2-40B4-BE49-F238E27FC236}">
                <a16:creationId xmlns:a16="http://schemas.microsoft.com/office/drawing/2014/main" id="{844EBD7E-D80E-070A-9AD0-D66656611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4041" y="1489830"/>
            <a:ext cx="1660" cy="7439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1" name="Line 122">
            <a:extLst>
              <a:ext uri="{FF2B5EF4-FFF2-40B4-BE49-F238E27FC236}">
                <a16:creationId xmlns:a16="http://schemas.microsoft.com/office/drawing/2014/main" id="{14566AF6-7AA9-9685-14BD-F58D9F36199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8439" y="2231535"/>
            <a:ext cx="0" cy="10234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2" name="Line 125">
            <a:extLst>
              <a:ext uri="{FF2B5EF4-FFF2-40B4-BE49-F238E27FC236}">
                <a16:creationId xmlns:a16="http://schemas.microsoft.com/office/drawing/2014/main" id="{8F79DB03-8221-3A6F-6A50-56B04B3A3C8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5773" y="2231534"/>
            <a:ext cx="2556" cy="17695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24" name="Rectangle 17">
            <a:extLst>
              <a:ext uri="{FF2B5EF4-FFF2-40B4-BE49-F238E27FC236}">
                <a16:creationId xmlns:a16="http://schemas.microsoft.com/office/drawing/2014/main" id="{6419DA06-A044-2A9D-0B48-B90912BBE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2680" y="2333879"/>
            <a:ext cx="1584176" cy="616744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CH" sz="950" b="1" dirty="0">
                <a:latin typeface="Arial" charset="0"/>
              </a:rPr>
              <a:t>Abteilung </a:t>
            </a: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Wasserbau 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Michael Sonderegger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Abteilungsleiter</a:t>
            </a:r>
            <a:endParaRPr lang="de-DE" sz="950" dirty="0">
              <a:latin typeface="Arial" charset="0"/>
            </a:endParaRP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8B62A3B2-96CA-F811-2705-F64982D8A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6550" y="2324353"/>
            <a:ext cx="1583779" cy="626269"/>
          </a:xfrm>
          <a:prstGeom prst="rect">
            <a:avLst/>
          </a:prstGeom>
          <a:solidFill>
            <a:srgbClr val="85BD4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CH" sz="950" b="1" dirty="0">
                <a:latin typeface="Arial" charset="0"/>
              </a:rPr>
              <a:t>Abteilung </a:t>
            </a: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Strassenunterhalt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Bruno Fronebner</a:t>
            </a:r>
            <a:endParaRPr lang="de-DE" sz="950" dirty="0">
              <a:latin typeface="Arial" charset="0"/>
            </a:endParaRP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Abteilungsleiter </a:t>
            </a:r>
          </a:p>
        </p:txBody>
      </p:sp>
      <p:sp>
        <p:nvSpPr>
          <p:cNvPr id="26" name="Line 53">
            <a:extLst>
              <a:ext uri="{FF2B5EF4-FFF2-40B4-BE49-F238E27FC236}">
                <a16:creationId xmlns:a16="http://schemas.microsoft.com/office/drawing/2014/main" id="{6825185E-E31F-E79B-5A73-B26F23D38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6298" y="2955386"/>
            <a:ext cx="3" cy="1252912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27" name="Rectangle 52">
            <a:extLst>
              <a:ext uri="{FF2B5EF4-FFF2-40B4-BE49-F238E27FC236}">
                <a16:creationId xmlns:a16="http://schemas.microsoft.com/office/drawing/2014/main" id="{64793738-62C2-F6B2-C0DE-D318520B0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1858" y="3054762"/>
            <a:ext cx="1048737" cy="385491"/>
          </a:xfrm>
          <a:prstGeom prst="rect">
            <a:avLst/>
          </a:prstGeom>
          <a:solidFill>
            <a:srgbClr val="85BD4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Strassenkreis</a:t>
            </a:r>
            <a:r>
              <a:rPr lang="de-DE" sz="700" b="1" dirty="0">
                <a:latin typeface="Arial" charset="0"/>
              </a:rPr>
              <a:t> Herisau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Daniel Berner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Lorenz </a:t>
            </a:r>
            <a:r>
              <a:rPr lang="de-DE" sz="700" dirty="0" err="1">
                <a:latin typeface="Arial" charset="0"/>
              </a:rPr>
              <a:t>Inauen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28" name="Line 65">
            <a:extLst>
              <a:ext uri="{FF2B5EF4-FFF2-40B4-BE49-F238E27FC236}">
                <a16:creationId xmlns:a16="http://schemas.microsoft.com/office/drawing/2014/main" id="{1E95582B-496C-65A0-3126-091B98E7B5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9372" y="3246905"/>
            <a:ext cx="175553" cy="601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29" name="Rectangle 52">
            <a:extLst>
              <a:ext uri="{FF2B5EF4-FFF2-40B4-BE49-F238E27FC236}">
                <a16:creationId xmlns:a16="http://schemas.microsoft.com/office/drawing/2014/main" id="{16334CC0-8C2D-80AA-D785-BED4089C8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539" y="4019215"/>
            <a:ext cx="1045670" cy="378164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Unterhalt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Kunstbauten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Fabio </a:t>
            </a:r>
            <a:r>
              <a:rPr lang="de-DE" sz="700" dirty="0" err="1">
                <a:latin typeface="Arial" charset="0"/>
              </a:rPr>
              <a:t>Länzlinger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30" name="Line 121">
            <a:extLst>
              <a:ext uri="{FF2B5EF4-FFF2-40B4-BE49-F238E27FC236}">
                <a16:creationId xmlns:a16="http://schemas.microsoft.com/office/drawing/2014/main" id="{7A414363-7637-312F-F621-F77FF82D03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6736" y="2231536"/>
            <a:ext cx="0" cy="10234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9B08C369-807A-9154-06A4-0F4A0B37C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4726" y="2324353"/>
            <a:ext cx="1583270" cy="631032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de-CH" sz="950" b="1" dirty="0">
                <a:latin typeface="Arial" charset="0"/>
              </a:rPr>
              <a:t>Abteilung </a:t>
            </a: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Mobilität &amp; Support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Isabelle Coray – Kamber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Abteilungsleiterin</a:t>
            </a:r>
            <a:endParaRPr lang="de-DE" sz="950" dirty="0">
              <a:latin typeface="Arial" charset="0"/>
            </a:endParaRPr>
          </a:p>
        </p:txBody>
      </p:sp>
      <p:sp>
        <p:nvSpPr>
          <p:cNvPr id="34" name="Line 53">
            <a:extLst>
              <a:ext uri="{FF2B5EF4-FFF2-40B4-BE49-F238E27FC236}">
                <a16:creationId xmlns:a16="http://schemas.microsoft.com/office/drawing/2014/main" id="{59FBE915-A1E9-37C9-2867-7E52D01661C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48740" y="2950621"/>
            <a:ext cx="19754" cy="3619253"/>
          </a:xfrm>
          <a:prstGeom prst="line">
            <a:avLst/>
          </a:prstGeom>
          <a:solidFill>
            <a:srgbClr val="ED5C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35" name="Rectangle 52">
            <a:extLst>
              <a:ext uri="{FF2B5EF4-FFF2-40B4-BE49-F238E27FC236}">
                <a16:creationId xmlns:a16="http://schemas.microsoft.com/office/drawing/2014/main" id="{0D9715F9-63DA-8961-5799-20A93CC1F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2179" y="3057408"/>
            <a:ext cx="1055817" cy="266672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Grundstückgeschäfte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Isabelle Coray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36" name="Rectangle 52">
            <a:extLst>
              <a:ext uri="{FF2B5EF4-FFF2-40B4-BE49-F238E27FC236}">
                <a16:creationId xmlns:a16="http://schemas.microsoft.com/office/drawing/2014/main" id="{88CF0ADF-4F9A-8808-71A0-64237C7E7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772" y="4239758"/>
            <a:ext cx="1063849" cy="338314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Strassenbaupolizei</a:t>
            </a: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Stefan Allenspach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Claudia Ebneter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37" name="Rectangle 17">
            <a:extLst>
              <a:ext uri="{FF2B5EF4-FFF2-40B4-BE49-F238E27FC236}">
                <a16:creationId xmlns:a16="http://schemas.microsoft.com/office/drawing/2014/main" id="{B56F777A-A09C-20D5-9953-C4017FD7A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72" y="2324353"/>
            <a:ext cx="1584176" cy="614134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CH" sz="950" b="1" dirty="0">
              <a:latin typeface="Arial" charset="0"/>
            </a:endParaRPr>
          </a:p>
          <a:p>
            <a:pPr algn="ctr">
              <a:defRPr/>
            </a:pPr>
            <a:endParaRPr lang="de-CH" sz="950" b="1" dirty="0">
              <a:latin typeface="Arial" charset="0"/>
            </a:endParaRPr>
          </a:p>
          <a:p>
            <a:pPr algn="ctr">
              <a:defRPr/>
            </a:pPr>
            <a:endParaRPr lang="de-CH" sz="950" b="1" dirty="0">
              <a:latin typeface="Arial" charset="0"/>
            </a:endParaRP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Abteilung </a:t>
            </a: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Strassen- &amp; Brückenbau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Urs Kast</a:t>
            </a:r>
          </a:p>
          <a:p>
            <a:pPr algn="ctr">
              <a:defRPr/>
            </a:pPr>
            <a:r>
              <a:rPr lang="de-CH" sz="950" dirty="0">
                <a:latin typeface="Arial" charset="0"/>
              </a:rPr>
              <a:t>Abteilungsleiter </a:t>
            </a:r>
          </a:p>
          <a:p>
            <a:pPr algn="ctr">
              <a:defRPr/>
            </a:pPr>
            <a:endParaRPr lang="de-CH" sz="950" b="1" dirty="0">
              <a:latin typeface="Arial" charset="0"/>
            </a:endParaRPr>
          </a:p>
          <a:p>
            <a:pPr algn="ctr">
              <a:defRPr/>
            </a:pPr>
            <a:endParaRPr lang="de-CH" sz="950" b="1" dirty="0">
              <a:latin typeface="Arial" charset="0"/>
            </a:endParaRPr>
          </a:p>
          <a:p>
            <a:pPr algn="ctr">
              <a:defRPr/>
            </a:pPr>
            <a:r>
              <a:rPr lang="de-CH" sz="950" b="1" dirty="0">
                <a:latin typeface="Arial" charset="0"/>
              </a:rPr>
              <a:t>	</a:t>
            </a:r>
            <a:endParaRPr lang="de-DE" sz="950" dirty="0">
              <a:latin typeface="Arial" charset="0"/>
            </a:endParaRPr>
          </a:p>
        </p:txBody>
      </p:sp>
      <p:sp>
        <p:nvSpPr>
          <p:cNvPr id="38" name="Line 53">
            <a:extLst>
              <a:ext uri="{FF2B5EF4-FFF2-40B4-BE49-F238E27FC236}">
                <a16:creationId xmlns:a16="http://schemas.microsoft.com/office/drawing/2014/main" id="{41B442D5-9357-ABA9-12A4-0A47110173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27653" y="2938486"/>
            <a:ext cx="21452" cy="307361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39" name="Rectangle 52">
            <a:extLst>
              <a:ext uri="{FF2B5EF4-FFF2-40B4-BE49-F238E27FC236}">
                <a16:creationId xmlns:a16="http://schemas.microsoft.com/office/drawing/2014/main" id="{F7A9EDB5-1CA2-31B5-61F3-507582E6D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9719" y="3054760"/>
            <a:ext cx="1052134" cy="750019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Projektabwicklung </a:t>
            </a: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Strassenbau</a:t>
            </a: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Urs Kast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Roman Waldburger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Ueli Schmid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Simon Mayr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Christian Heldner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0" name="Rectangle 52">
            <a:extLst>
              <a:ext uri="{FF2B5EF4-FFF2-40B4-BE49-F238E27FC236}">
                <a16:creationId xmlns:a16="http://schemas.microsoft.com/office/drawing/2014/main" id="{35E8951A-38AC-6D60-B5AB-D115B6819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385" y="3864393"/>
            <a:ext cx="1052135" cy="307140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Brückenbau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Fabio </a:t>
            </a:r>
            <a:r>
              <a:rPr lang="de-DE" sz="700" dirty="0" err="1">
                <a:latin typeface="Arial" charset="0"/>
              </a:rPr>
              <a:t>Länzlinger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B8AB9EE6-EA00-2D92-310A-C4DCADA23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870" y="1108829"/>
            <a:ext cx="2045259" cy="381000"/>
          </a:xfrm>
          <a:prstGeom prst="rect">
            <a:avLst/>
          </a:prstGeom>
          <a:solidFill>
            <a:srgbClr val="FFE18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CH" altLang="de-DE" sz="950" b="1" dirty="0">
                <a:latin typeface="Arial" charset="0"/>
              </a:rPr>
              <a:t>Kantonsingenieur Urban Keller</a:t>
            </a:r>
            <a:br>
              <a:rPr lang="de-CH" altLang="de-DE" sz="950" b="1" dirty="0">
                <a:latin typeface="Arial" charset="0"/>
              </a:rPr>
            </a:br>
            <a:r>
              <a:rPr lang="de-CH" altLang="de-DE" sz="950" dirty="0" err="1">
                <a:latin typeface="Arial" charset="0"/>
              </a:rPr>
              <a:t>Stv</a:t>
            </a:r>
            <a:r>
              <a:rPr lang="de-CH" altLang="de-DE" sz="950" dirty="0">
                <a:latin typeface="Arial" charset="0"/>
              </a:rPr>
              <a:t>. Urs Kast</a:t>
            </a:r>
            <a:endParaRPr lang="de-DE" altLang="de-DE" sz="950" dirty="0">
              <a:latin typeface="Arial" charset="0"/>
            </a:endParaRPr>
          </a:p>
        </p:txBody>
      </p:sp>
      <p:sp>
        <p:nvSpPr>
          <p:cNvPr id="42" name="Rectangle 215">
            <a:extLst>
              <a:ext uri="{FF2B5EF4-FFF2-40B4-BE49-F238E27FC236}">
                <a16:creationId xmlns:a16="http://schemas.microsoft.com/office/drawing/2014/main" id="{D4C662F6-4FB3-5106-A807-3B60EFDD0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867" y="1650497"/>
            <a:ext cx="915262" cy="440853"/>
          </a:xfrm>
          <a:prstGeom prst="rect">
            <a:avLst/>
          </a:prstGeom>
          <a:solidFill>
            <a:srgbClr val="A6A6A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e-DE" altLang="de-DE" sz="950" b="1" dirty="0">
                <a:latin typeface="Arial" charset="0"/>
              </a:rPr>
              <a:t>Sekretariat</a:t>
            </a:r>
          </a:p>
          <a:p>
            <a:pPr algn="ctr"/>
            <a:r>
              <a:rPr lang="de-DE" altLang="de-DE" sz="700" dirty="0">
                <a:latin typeface="Arial" charset="0"/>
              </a:rPr>
              <a:t>Jacqueline Eggmann</a:t>
            </a:r>
          </a:p>
        </p:txBody>
      </p:sp>
      <p:sp>
        <p:nvSpPr>
          <p:cNvPr id="43" name="Line 65">
            <a:extLst>
              <a:ext uri="{FF2B5EF4-FFF2-40B4-BE49-F238E27FC236}">
                <a16:creationId xmlns:a16="http://schemas.microsoft.com/office/drawing/2014/main" id="{8BBC61CC-8F23-E165-A077-1CC610F5A2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5702" y="1860682"/>
            <a:ext cx="164165" cy="0"/>
          </a:xfrm>
          <a:prstGeom prst="line">
            <a:avLst/>
          </a:prstGeom>
          <a:solidFill>
            <a:srgbClr val="85BD4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cxnSp>
        <p:nvCxnSpPr>
          <p:cNvPr id="44" name="Gerade Verbindung 6">
            <a:extLst>
              <a:ext uri="{FF2B5EF4-FFF2-40B4-BE49-F238E27FC236}">
                <a16:creationId xmlns:a16="http://schemas.microsoft.com/office/drawing/2014/main" id="{BD9F8F22-E01D-F056-0610-8F99D7875A7B}"/>
              </a:ext>
            </a:extLst>
          </p:cNvPr>
          <p:cNvCxnSpPr>
            <a:cxnSpLocks/>
          </p:cNvCxnSpPr>
          <p:nvPr/>
        </p:nvCxnSpPr>
        <p:spPr>
          <a:xfrm flipH="1" flipV="1">
            <a:off x="1923960" y="2231536"/>
            <a:ext cx="5891813" cy="38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52">
            <a:extLst>
              <a:ext uri="{FF2B5EF4-FFF2-40B4-BE49-F238E27FC236}">
                <a16:creationId xmlns:a16="http://schemas.microsoft.com/office/drawing/2014/main" id="{E9C74D8D-9ABB-0F5E-7785-6E27B9CF1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649" y="4569692"/>
            <a:ext cx="1052135" cy="343373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Verkehrszählungen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Roman Waldburger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6" name="Rectangle 52">
            <a:extLst>
              <a:ext uri="{FF2B5EF4-FFF2-40B4-BE49-F238E27FC236}">
                <a16:creationId xmlns:a16="http://schemas.microsoft.com/office/drawing/2014/main" id="{B37B3E9C-628F-4B5D-30C5-9232640CC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649" y="4970883"/>
            <a:ext cx="1052135" cy="357592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Lärmschutz</a:t>
            </a: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Kantonsstrassen</a:t>
            </a: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Urs Kast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7" name="Rectangle 52">
            <a:extLst>
              <a:ext uri="{FF2B5EF4-FFF2-40B4-BE49-F238E27FC236}">
                <a16:creationId xmlns:a16="http://schemas.microsoft.com/office/drawing/2014/main" id="{2CA2A42E-9EF2-05B1-32BA-FCE328695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452" y="5775853"/>
            <a:ext cx="1052930" cy="472502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Verkehrssicherheit, </a:t>
            </a: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Signalisation</a:t>
            </a:r>
            <a:r>
              <a:rPr lang="de-DE" sz="700" b="1" dirty="0">
                <a:latin typeface="Arial" charset="0"/>
              </a:rPr>
              <a:t>,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Markierung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Simon Mayr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8" name="Rectangle 52">
            <a:extLst>
              <a:ext uri="{FF2B5EF4-FFF2-40B4-BE49-F238E27FC236}">
                <a16:creationId xmlns:a16="http://schemas.microsoft.com/office/drawing/2014/main" id="{738EC631-AFC4-E39F-A9E6-660DA885B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452" y="5391663"/>
            <a:ext cx="1052931" cy="328512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Beleuchtung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Christian Heldner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49" name="Rectangle 52">
            <a:extLst>
              <a:ext uri="{FF2B5EF4-FFF2-40B4-BE49-F238E27FC236}">
                <a16:creationId xmlns:a16="http://schemas.microsoft.com/office/drawing/2014/main" id="{518D17F5-7E67-9EA9-289E-41C2BB5BC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925" y="3530791"/>
            <a:ext cx="1048737" cy="396619"/>
          </a:xfrm>
          <a:prstGeom prst="rect">
            <a:avLst/>
          </a:prstGeom>
          <a:solidFill>
            <a:srgbClr val="85BD4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Strassenkreis</a:t>
            </a:r>
            <a:r>
              <a:rPr lang="de-DE" sz="700" b="1" dirty="0">
                <a:latin typeface="Arial" charset="0"/>
              </a:rPr>
              <a:t> Heiden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Martin Roth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Fabio </a:t>
            </a:r>
            <a:r>
              <a:rPr lang="de-DE" sz="700" dirty="0" err="1">
                <a:latin typeface="Arial" charset="0"/>
              </a:rPr>
              <a:t>Gentina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50" name="Line 65">
            <a:extLst>
              <a:ext uri="{FF2B5EF4-FFF2-40B4-BE49-F238E27FC236}">
                <a16:creationId xmlns:a16="http://schemas.microsoft.com/office/drawing/2014/main" id="{87CBC87A-3EAE-25D7-A794-0E492906F7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6301" y="4205741"/>
            <a:ext cx="178624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1" name="Line 65">
            <a:extLst>
              <a:ext uri="{FF2B5EF4-FFF2-40B4-BE49-F238E27FC236}">
                <a16:creationId xmlns:a16="http://schemas.microsoft.com/office/drawing/2014/main" id="{2BD12775-2B8D-8ED5-C3D0-0D02EFC24C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122" y="3349448"/>
            <a:ext cx="215995" cy="0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52" name="Line 53">
            <a:extLst>
              <a:ext uri="{FF2B5EF4-FFF2-40B4-BE49-F238E27FC236}">
                <a16:creationId xmlns:a16="http://schemas.microsoft.com/office/drawing/2014/main" id="{D664239D-B9FC-0A2D-31B8-75156D57A2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7168" y="2950624"/>
            <a:ext cx="0" cy="2724602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EDDF967-CF36-0BEE-3E3E-99968FDB9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623" y="3057408"/>
            <a:ext cx="1048737" cy="765690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Projektabwicklung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Wasserbau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(Hochwasserschutz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&amp; Revitalisierung)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Michael Sonderegger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Reto Fust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Corinna </a:t>
            </a:r>
            <a:r>
              <a:rPr lang="de-DE" sz="700" dirty="0" err="1">
                <a:latin typeface="Arial" charset="0"/>
              </a:rPr>
              <a:t>Wendeler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54" name="Line 65">
            <a:extLst>
              <a:ext uri="{FF2B5EF4-FFF2-40B4-BE49-F238E27FC236}">
                <a16:creationId xmlns:a16="http://schemas.microsoft.com/office/drawing/2014/main" id="{8796D1CE-51B1-4054-57F5-C38FA085B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2509" y="3437272"/>
            <a:ext cx="175558" cy="2974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5" name="Rectangle 52">
            <a:extLst>
              <a:ext uri="{FF2B5EF4-FFF2-40B4-BE49-F238E27FC236}">
                <a16:creationId xmlns:a16="http://schemas.microsoft.com/office/drawing/2014/main" id="{DA6196D6-AEFB-D55D-6FB2-BEBBD6CC8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337" y="4397760"/>
            <a:ext cx="1045670" cy="469454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Unterhalt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Michael Sonderegger</a:t>
            </a: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Reto Fust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Corinna </a:t>
            </a:r>
            <a:r>
              <a:rPr lang="de-DE" sz="700" dirty="0" err="1">
                <a:latin typeface="Arial" charset="0"/>
              </a:rPr>
              <a:t>Wendeler</a:t>
            </a:r>
            <a:endParaRPr lang="de-DE" sz="700" dirty="0">
              <a:latin typeface="Arial" charset="0"/>
            </a:endParaRP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56" name="Rectangle 52">
            <a:extLst>
              <a:ext uri="{FF2B5EF4-FFF2-40B4-BE49-F238E27FC236}">
                <a16:creationId xmlns:a16="http://schemas.microsoft.com/office/drawing/2014/main" id="{C7DF4C3B-5FD5-51CF-CE22-AECDB9A52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917" y="3913473"/>
            <a:ext cx="1048737" cy="393803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Naturgefahren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Hochwasser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Michael Sonderegger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57" name="Line 65">
            <a:extLst>
              <a:ext uri="{FF2B5EF4-FFF2-40B4-BE49-F238E27FC236}">
                <a16:creationId xmlns:a16="http://schemas.microsoft.com/office/drawing/2014/main" id="{3E73D104-ECEA-F2A8-A28C-8950EE237B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42024" y="4110374"/>
            <a:ext cx="175988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8" name="Line 65">
            <a:extLst>
              <a:ext uri="{FF2B5EF4-FFF2-40B4-BE49-F238E27FC236}">
                <a16:creationId xmlns:a16="http://schemas.microsoft.com/office/drawing/2014/main" id="{AF42CB26-2428-B213-4EAD-EF090BF361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42024" y="4626043"/>
            <a:ext cx="174049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59" name="Rectangle 52">
            <a:extLst>
              <a:ext uri="{FF2B5EF4-FFF2-40B4-BE49-F238E27FC236}">
                <a16:creationId xmlns:a16="http://schemas.microsoft.com/office/drawing/2014/main" id="{5520CA20-1165-6D2F-A3F7-CB2B41970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6073" y="4965692"/>
            <a:ext cx="1045670" cy="379766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Wasserbaupolizei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Michael Hug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0" name="Line 65">
            <a:extLst>
              <a:ext uri="{FF2B5EF4-FFF2-40B4-BE49-F238E27FC236}">
                <a16:creationId xmlns:a16="http://schemas.microsoft.com/office/drawing/2014/main" id="{2C01C68D-ED9B-8C47-BC99-314F1845F1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2024" y="5149679"/>
            <a:ext cx="178631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1" name="Line 65">
            <a:extLst>
              <a:ext uri="{FF2B5EF4-FFF2-40B4-BE49-F238E27FC236}">
                <a16:creationId xmlns:a16="http://schemas.microsoft.com/office/drawing/2014/main" id="{BDB6F211-9845-0DF5-BA23-8D37AD914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7894" y="3193718"/>
            <a:ext cx="194285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62" name="Rectangle 52">
            <a:extLst>
              <a:ext uri="{FF2B5EF4-FFF2-40B4-BE49-F238E27FC236}">
                <a16:creationId xmlns:a16="http://schemas.microsoft.com/office/drawing/2014/main" id="{99A960E4-0E62-18B4-5CB5-52CF6C29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5537" y="5606258"/>
            <a:ext cx="1063849" cy="379372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Fachstelle </a:t>
            </a:r>
            <a:r>
              <a:rPr lang="de-DE" sz="700" b="1" dirty="0" err="1">
                <a:latin typeface="Arial" charset="0"/>
              </a:rPr>
              <a:t>Fuss</a:t>
            </a:r>
            <a:r>
              <a:rPr lang="de-DE" sz="700" b="1" dirty="0">
                <a:latin typeface="Arial" charset="0"/>
              </a:rPr>
              <a:t>- 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und Wanderwege 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Claudia Ebneter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3" name="Rectangle 52">
            <a:extLst>
              <a:ext uri="{FF2B5EF4-FFF2-40B4-BE49-F238E27FC236}">
                <a16:creationId xmlns:a16="http://schemas.microsoft.com/office/drawing/2014/main" id="{640EE7AC-2360-5B1B-EBCF-2DA935FF8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4417" y="5071109"/>
            <a:ext cx="1063849" cy="476673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Aktuariat</a:t>
            </a:r>
            <a:r>
              <a:rPr lang="de-DE" sz="700" b="1" dirty="0">
                <a:latin typeface="Arial" charset="0"/>
              </a:rPr>
              <a:t> kantonale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Tiefbaukommission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und Backoffice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Claudia Ebneter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4" name="Rectangle 52">
            <a:extLst>
              <a:ext uri="{FF2B5EF4-FFF2-40B4-BE49-F238E27FC236}">
                <a16:creationId xmlns:a16="http://schemas.microsoft.com/office/drawing/2014/main" id="{F6C45019-7836-EEF0-EC5B-B75F0B685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4829" y="3376505"/>
            <a:ext cx="1063849" cy="289502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Flurgenossenschaften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Isabelle Coray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5" name="Rectangle 52">
            <a:extLst>
              <a:ext uri="{FF2B5EF4-FFF2-40B4-BE49-F238E27FC236}">
                <a16:creationId xmlns:a16="http://schemas.microsoft.com/office/drawing/2014/main" id="{B88382F9-BF78-C0B6-0F1C-CA35280D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292" y="6032808"/>
            <a:ext cx="1063849" cy="344230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Sachbearbeitung </a:t>
            </a:r>
            <a:br>
              <a:rPr lang="de-DE" sz="700" b="1" dirty="0">
                <a:latin typeface="Arial" charset="0"/>
              </a:rPr>
            </a:br>
            <a:r>
              <a:rPr lang="de-DE" sz="700" b="1" dirty="0">
                <a:latin typeface="Arial" charset="0"/>
              </a:rPr>
              <a:t>CAD und Archivwesen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Rosmarie Meier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6" name="Rectangle 52">
            <a:extLst>
              <a:ext uri="{FF2B5EF4-FFF2-40B4-BE49-F238E27FC236}">
                <a16:creationId xmlns:a16="http://schemas.microsoft.com/office/drawing/2014/main" id="{3BAA1622-5444-99E9-2556-058D77DB5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4829" y="3718432"/>
            <a:ext cx="1063849" cy="476673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Mobilitätsmanagement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Mobility </a:t>
            </a:r>
            <a:r>
              <a:rPr lang="de-DE" sz="700" b="1" dirty="0" err="1">
                <a:latin typeface="Arial" charset="0"/>
              </a:rPr>
              <a:t>Pricing</a:t>
            </a:r>
            <a:r>
              <a:rPr lang="de-DE" sz="700" b="1" dirty="0">
                <a:latin typeface="Arial" charset="0"/>
              </a:rPr>
              <a:t>,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E-Mobility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Isabelle Coray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7" name="Line 122">
            <a:extLst>
              <a:ext uri="{FF2B5EF4-FFF2-40B4-BE49-F238E27FC236}">
                <a16:creationId xmlns:a16="http://schemas.microsoft.com/office/drawing/2014/main" id="{B44FD4D4-797B-AFFA-B7BA-0593C0CA4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20533" y="2231535"/>
            <a:ext cx="3427" cy="9281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68" name="Rectangle 52">
            <a:extLst>
              <a:ext uri="{FF2B5EF4-FFF2-40B4-BE49-F238E27FC236}">
                <a16:creationId xmlns:a16="http://schemas.microsoft.com/office/drawing/2014/main" id="{B88568CC-246C-28AB-BEF7-08B6BDF06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291" y="4631898"/>
            <a:ext cx="1063849" cy="379371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Seilbahnen, Skilifte,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Luftfahrthindernisse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Stefan Allenspach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9" name="Line 65">
            <a:extLst>
              <a:ext uri="{FF2B5EF4-FFF2-40B4-BE49-F238E27FC236}">
                <a16:creationId xmlns:a16="http://schemas.microsoft.com/office/drawing/2014/main" id="{A269C08A-33C5-96EA-1415-5DD3D961EE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8092" y="3731489"/>
            <a:ext cx="173765" cy="601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3" name="Rectangle 52">
            <a:extLst>
              <a:ext uri="{FF2B5EF4-FFF2-40B4-BE49-F238E27FC236}">
                <a16:creationId xmlns:a16="http://schemas.microsoft.com/office/drawing/2014/main" id="{8B8A2D0A-EB23-F27C-9CAD-BAF2A5126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0655" y="5437887"/>
            <a:ext cx="1045670" cy="488914"/>
          </a:xfrm>
          <a:prstGeom prst="rect">
            <a:avLst/>
          </a:prstGeom>
          <a:solidFill>
            <a:srgbClr val="8EAEDB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b="1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Aktuariat</a:t>
            </a:r>
            <a:r>
              <a:rPr lang="de-DE" sz="700" b="1" dirty="0">
                <a:latin typeface="Arial" charset="0"/>
              </a:rPr>
              <a:t>  </a:t>
            </a:r>
          </a:p>
          <a:p>
            <a:pPr algn="ctr">
              <a:defRPr/>
            </a:pPr>
            <a:r>
              <a:rPr lang="de-DE" sz="700" b="1" dirty="0" err="1">
                <a:latin typeface="Arial" charset="0"/>
              </a:rPr>
              <a:t>Perimeterkommission</a:t>
            </a:r>
            <a:r>
              <a:rPr lang="de-DE" sz="700" b="1" dirty="0">
                <a:latin typeface="Arial" charset="0"/>
              </a:rPr>
              <a:t> </a:t>
            </a: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Wasserbau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Claudia Ebneter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74" name="Line 65">
            <a:extLst>
              <a:ext uri="{FF2B5EF4-FFF2-40B4-BE49-F238E27FC236}">
                <a16:creationId xmlns:a16="http://schemas.microsoft.com/office/drawing/2014/main" id="{A43BFC51-3677-1018-707A-9FFB2CC88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7168" y="5675226"/>
            <a:ext cx="168749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5" name="Rectangle 52">
            <a:extLst>
              <a:ext uri="{FF2B5EF4-FFF2-40B4-BE49-F238E27FC236}">
                <a16:creationId xmlns:a16="http://schemas.microsoft.com/office/drawing/2014/main" id="{06C196A4-4E54-2BFE-B99D-6172DCFC9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0452" y="4215743"/>
            <a:ext cx="1052135" cy="307140"/>
          </a:xfrm>
          <a:prstGeom prst="rect">
            <a:avLst/>
          </a:prstGeom>
          <a:solidFill>
            <a:srgbClr val="CC99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Fachstelle Velowege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Ueli Schmid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76" name="Line 65">
            <a:extLst>
              <a:ext uri="{FF2B5EF4-FFF2-40B4-BE49-F238E27FC236}">
                <a16:creationId xmlns:a16="http://schemas.microsoft.com/office/drawing/2014/main" id="{49E7F1AF-5892-1C96-DF5E-CF1B652E9C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3877" y="3525488"/>
            <a:ext cx="194285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7" name="Line 65">
            <a:extLst>
              <a:ext uri="{FF2B5EF4-FFF2-40B4-BE49-F238E27FC236}">
                <a16:creationId xmlns:a16="http://schemas.microsoft.com/office/drawing/2014/main" id="{E41A90C3-7214-016C-89D4-1A91AA9DA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3877" y="3959608"/>
            <a:ext cx="194285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8" name="Line 65">
            <a:extLst>
              <a:ext uri="{FF2B5EF4-FFF2-40B4-BE49-F238E27FC236}">
                <a16:creationId xmlns:a16="http://schemas.microsoft.com/office/drawing/2014/main" id="{28E49F38-AD37-F46A-45B4-660B449D0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3876" y="4815896"/>
            <a:ext cx="194285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79" name="Line 65">
            <a:extLst>
              <a:ext uri="{FF2B5EF4-FFF2-40B4-BE49-F238E27FC236}">
                <a16:creationId xmlns:a16="http://schemas.microsoft.com/office/drawing/2014/main" id="{93AA02CE-B995-09A2-5715-2CD9246FB93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3476" y="5308934"/>
            <a:ext cx="207947" cy="511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0" name="Line 65">
            <a:extLst>
              <a:ext uri="{FF2B5EF4-FFF2-40B4-BE49-F238E27FC236}">
                <a16:creationId xmlns:a16="http://schemas.microsoft.com/office/drawing/2014/main" id="{FFD255DB-9017-E9B7-49DB-DEBC91FC7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0835" y="5797307"/>
            <a:ext cx="211609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1" name="Line 65">
            <a:extLst>
              <a:ext uri="{FF2B5EF4-FFF2-40B4-BE49-F238E27FC236}">
                <a16:creationId xmlns:a16="http://schemas.microsoft.com/office/drawing/2014/main" id="{F775BCEB-1EBB-D3E9-B9D0-9926A16E5E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350835" y="6157347"/>
            <a:ext cx="204942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2" name="Line 65">
            <a:extLst>
              <a:ext uri="{FF2B5EF4-FFF2-40B4-BE49-F238E27FC236}">
                <a16:creationId xmlns:a16="http://schemas.microsoft.com/office/drawing/2014/main" id="{1DAEB254-085C-3FD7-78AE-AD8D494C4C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9683" y="6569874"/>
            <a:ext cx="211609" cy="2305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83" name="Line 65">
            <a:extLst>
              <a:ext uri="{FF2B5EF4-FFF2-40B4-BE49-F238E27FC236}">
                <a16:creationId xmlns:a16="http://schemas.microsoft.com/office/drawing/2014/main" id="{2965BD2B-FCAF-4B29-D2A6-2E2245417D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37390" y="4017963"/>
            <a:ext cx="215995" cy="0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4" name="Line 65">
            <a:extLst>
              <a:ext uri="{FF2B5EF4-FFF2-40B4-BE49-F238E27FC236}">
                <a16:creationId xmlns:a16="http://schemas.microsoft.com/office/drawing/2014/main" id="{FDD77A79-CD9C-6A6B-AFD1-885675A07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7390" y="4365494"/>
            <a:ext cx="206259" cy="3819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5" name="Line 65">
            <a:extLst>
              <a:ext uri="{FF2B5EF4-FFF2-40B4-BE49-F238E27FC236}">
                <a16:creationId xmlns:a16="http://schemas.microsoft.com/office/drawing/2014/main" id="{AD85B9E1-B78A-EE13-606B-0B07F90A2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37390" y="4735223"/>
            <a:ext cx="206259" cy="3819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6" name="Line 65">
            <a:extLst>
              <a:ext uri="{FF2B5EF4-FFF2-40B4-BE49-F238E27FC236}">
                <a16:creationId xmlns:a16="http://schemas.microsoft.com/office/drawing/2014/main" id="{4C77B75A-E217-CC78-BCBD-7A9BA67366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654" y="5138492"/>
            <a:ext cx="215995" cy="0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7" name="Line 65">
            <a:extLst>
              <a:ext uri="{FF2B5EF4-FFF2-40B4-BE49-F238E27FC236}">
                <a16:creationId xmlns:a16="http://schemas.microsoft.com/office/drawing/2014/main" id="{DA85374E-008C-5CCD-3981-ABE7111BCE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9291" y="5543677"/>
            <a:ext cx="215995" cy="0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8" name="Line 65">
            <a:extLst>
              <a:ext uri="{FF2B5EF4-FFF2-40B4-BE49-F238E27FC236}">
                <a16:creationId xmlns:a16="http://schemas.microsoft.com/office/drawing/2014/main" id="{18D22435-4295-B681-551E-60980F15AE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7652" y="6005493"/>
            <a:ext cx="222800" cy="0"/>
          </a:xfrm>
          <a:prstGeom prst="line">
            <a:avLst/>
          </a:prstGeom>
          <a:solidFill>
            <a:srgbClr val="432600">
              <a:alpha val="50196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 dirty="0"/>
          </a:p>
        </p:txBody>
      </p:sp>
      <p:sp>
        <p:nvSpPr>
          <p:cNvPr id="89" name="Rectangle 16">
            <a:extLst>
              <a:ext uri="{FF2B5EF4-FFF2-40B4-BE49-F238E27FC236}">
                <a16:creationId xmlns:a16="http://schemas.microsoft.com/office/drawing/2014/main" id="{76286F64-D84C-01B2-698F-A4A8EA31C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6550" y="4809819"/>
            <a:ext cx="1776871" cy="6262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CH" altLang="de-DE" sz="950" b="1" dirty="0">
                <a:latin typeface="Arial" charset="0"/>
              </a:rPr>
              <a:t>Deponie Gmünden Teufen</a:t>
            </a:r>
          </a:p>
          <a:p>
            <a:pPr algn="ctr"/>
            <a:r>
              <a:rPr lang="de-CH" altLang="de-DE" sz="700" b="1" dirty="0">
                <a:latin typeface="Arial" charset="0"/>
              </a:rPr>
              <a:t>Kostenüberwachung</a:t>
            </a:r>
            <a:br>
              <a:rPr lang="de-CH" altLang="de-DE" sz="700" b="1" dirty="0">
                <a:latin typeface="Arial" charset="0"/>
              </a:rPr>
            </a:br>
            <a:r>
              <a:rPr lang="de-CH" altLang="de-DE" sz="700" b="1" dirty="0">
                <a:latin typeface="Arial" charset="0"/>
              </a:rPr>
              <a:t>Controlling &amp; Preisgestaltung</a:t>
            </a:r>
            <a:br>
              <a:rPr lang="de-CH" altLang="de-DE" sz="700" b="1" dirty="0">
                <a:latin typeface="Arial" charset="0"/>
              </a:rPr>
            </a:br>
            <a:r>
              <a:rPr lang="de-CH" altLang="de-DE" sz="700" b="1" dirty="0">
                <a:latin typeface="Arial" charset="0"/>
              </a:rPr>
              <a:t>Technischer Support</a:t>
            </a:r>
          </a:p>
        </p:txBody>
      </p:sp>
      <p:sp>
        <p:nvSpPr>
          <p:cNvPr id="90" name="Line 53">
            <a:extLst>
              <a:ext uri="{FF2B5EF4-FFF2-40B4-BE49-F238E27FC236}">
                <a16:creationId xmlns:a16="http://schemas.microsoft.com/office/drawing/2014/main" id="{1D8771EB-2F0A-E16B-F096-548A05D445B6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4922" y="2230047"/>
            <a:ext cx="6804" cy="2892907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91" name="Line 65">
            <a:extLst>
              <a:ext uri="{FF2B5EF4-FFF2-40B4-BE49-F238E27FC236}">
                <a16:creationId xmlns:a16="http://schemas.microsoft.com/office/drawing/2014/main" id="{23EC5CF1-7869-FC0A-FF10-9ACC6223CB1E}"/>
              </a:ext>
            </a:extLst>
          </p:cNvPr>
          <p:cNvSpPr>
            <a:spLocks noChangeShapeType="1"/>
          </p:cNvSpPr>
          <p:nvPr/>
        </p:nvSpPr>
        <p:spPr bwMode="auto">
          <a:xfrm>
            <a:off x="2711853" y="2636002"/>
            <a:ext cx="444697" cy="3866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92" name="Line 65">
            <a:extLst>
              <a:ext uri="{FF2B5EF4-FFF2-40B4-BE49-F238E27FC236}">
                <a16:creationId xmlns:a16="http://schemas.microsoft.com/office/drawing/2014/main" id="{B67095F5-AF04-A1F2-02FD-2B0192DF0F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24923" y="5122953"/>
            <a:ext cx="235941" cy="1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Rectangle 52">
            <a:extLst>
              <a:ext uri="{FF2B5EF4-FFF2-40B4-BE49-F238E27FC236}">
                <a16:creationId xmlns:a16="http://schemas.microsoft.com/office/drawing/2014/main" id="{5D8F10DC-AB38-1233-70E2-1C92CBE64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1292" y="6424216"/>
            <a:ext cx="1063849" cy="287726"/>
          </a:xfrm>
          <a:prstGeom prst="rect">
            <a:avLst/>
          </a:prstGeom>
          <a:solidFill>
            <a:srgbClr val="ED5C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de-DE" sz="700" dirty="0">
              <a:latin typeface="Arial" charset="0"/>
            </a:endParaRPr>
          </a:p>
          <a:p>
            <a:pPr algn="ctr">
              <a:defRPr/>
            </a:pPr>
            <a:r>
              <a:rPr lang="de-DE" sz="700" b="1" dirty="0">
                <a:latin typeface="Arial" charset="0"/>
              </a:rPr>
              <a:t>Geoinformation</a:t>
            </a:r>
          </a:p>
          <a:p>
            <a:pPr algn="ctr">
              <a:defRPr/>
            </a:pPr>
            <a:r>
              <a:rPr lang="de-DE" sz="700" dirty="0">
                <a:latin typeface="Arial" charset="0"/>
              </a:rPr>
              <a:t>Michaela Ramsauer</a:t>
            </a:r>
          </a:p>
          <a:p>
            <a:pPr algn="ctr">
              <a:defRPr/>
            </a:pPr>
            <a:endParaRPr lang="de-DE" sz="700" dirty="0">
              <a:latin typeface="Arial" charset="0"/>
            </a:endParaRPr>
          </a:p>
        </p:txBody>
      </p:sp>
      <p:sp>
        <p:nvSpPr>
          <p:cNvPr id="6" name="Line 65">
            <a:extLst>
              <a:ext uri="{FF2B5EF4-FFF2-40B4-BE49-F238E27FC236}">
                <a16:creationId xmlns:a16="http://schemas.microsoft.com/office/drawing/2014/main" id="{E178B5CA-F8B6-C6B4-9EF2-0D3BEF2C6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0544" y="4397379"/>
            <a:ext cx="194285" cy="0"/>
          </a:xfrm>
          <a:prstGeom prst="line">
            <a:avLst/>
          </a:prstGeom>
          <a:solidFill>
            <a:srgbClr val="8EAEDB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584448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Benutzerdefiniert</PresentationFormat>
  <Paragraphs>133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Standarddesign</vt:lpstr>
      <vt:lpstr>PowerPoint-Präsentation</vt:lpstr>
    </vt:vector>
  </TitlesOfParts>
  <Company>Kantonale Verwaltung von Appenzell A.Rh.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Jenny Anja</dc:creator>
  <cp:lastModifiedBy>Ebneter Claudia</cp:lastModifiedBy>
  <cp:revision>234</cp:revision>
  <cp:lastPrinted>2026-05-04T11:05:55Z</cp:lastPrinted>
  <dcterms:created xsi:type="dcterms:W3CDTF">2006-03-17T14:44:59Z</dcterms:created>
  <dcterms:modified xsi:type="dcterms:W3CDTF">2026-10-19T09:19:06Z</dcterms:modified>
</cp:coreProperties>
</file>